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0" r:id="rId20"/>
    <p:sldId id="275" r:id="rId21"/>
    <p:sldId id="276" r:id="rId22"/>
    <p:sldId id="277" r:id="rId23"/>
    <p:sldId id="278" r:id="rId24"/>
    <p:sldId id="281" r:id="rId25"/>
    <p:sldId id="279" r:id="rId26"/>
    <p:sldId id="282" r:id="rId27"/>
    <p:sldId id="284" r:id="rId28"/>
    <p:sldId id="283" r:id="rId29"/>
    <p:sldId id="285" r:id="rId30"/>
    <p:sldId id="286" r:id="rId31"/>
    <p:sldId id="287" r:id="rId32"/>
    <p:sldId id="288" r:id="rId33"/>
    <p:sldId id="289" r:id="rId34"/>
    <p:sldId id="290" r:id="rId35"/>
    <p:sldId id="291" r:id="rId36"/>
    <p:sldId id="293" r:id="rId37"/>
    <p:sldId id="292" r:id="rId38"/>
    <p:sldId id="295" r:id="rId39"/>
    <p:sldId id="296" r:id="rId40"/>
    <p:sldId id="294"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5298B-1A0D-4983-BEF4-036604127C6F}" type="datetimeFigureOut">
              <a:rPr lang="en-US" smtClean="0"/>
              <a:pPr/>
              <a:t>11/15/2015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3ECDF-7D4C-464A-B3D1-287E04A07B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7BCF1E-D721-4907-A4D4-D4C0D30BA1DC}" type="slidenum">
              <a:rPr lang="en-US" smtClean="0"/>
              <a:pPr/>
              <a:t>1</a:t>
            </a:fld>
            <a:endParaRPr lang="en-US" dirty="0"/>
          </a:p>
        </p:txBody>
      </p:sp>
    </p:spTree>
    <p:extLst>
      <p:ext uri="{BB962C8B-B14F-4D97-AF65-F5344CB8AC3E}">
        <p14:creationId xmlns:p14="http://schemas.microsoft.com/office/powerpoint/2010/main" xmlns="" val="198429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83004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83004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83004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13</a:t>
            </a:fld>
            <a:endParaRPr lang="en-US" dirty="0"/>
          </a:p>
        </p:txBody>
      </p:sp>
    </p:spTree>
    <p:extLst>
      <p:ext uri="{BB962C8B-B14F-4D97-AF65-F5344CB8AC3E}">
        <p14:creationId xmlns:p14="http://schemas.microsoft.com/office/powerpoint/2010/main" xmlns="" val="90328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4D7BCF1E-D721-4907-A4D4-D4C0D30BA1DC}" type="slidenum">
              <a:rPr lang="en-US" smtClean="0"/>
              <a:pPr/>
              <a:t>14</a:t>
            </a:fld>
            <a:endParaRPr lang="en-US" dirty="0"/>
          </a:p>
        </p:txBody>
      </p:sp>
    </p:spTree>
    <p:extLst>
      <p:ext uri="{BB962C8B-B14F-4D97-AF65-F5344CB8AC3E}">
        <p14:creationId xmlns:p14="http://schemas.microsoft.com/office/powerpoint/2010/main" xmlns="" val="90328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D7BCF1E-D721-4907-A4D4-D4C0D30BA1DC}" type="slidenum">
              <a:rPr lang="en-US" smtClean="0"/>
              <a:pPr/>
              <a:t>15</a:t>
            </a:fld>
            <a:endParaRPr lang="en-US" dirty="0"/>
          </a:p>
        </p:txBody>
      </p:sp>
    </p:spTree>
    <p:extLst>
      <p:ext uri="{BB962C8B-B14F-4D97-AF65-F5344CB8AC3E}">
        <p14:creationId xmlns:p14="http://schemas.microsoft.com/office/powerpoint/2010/main" xmlns="" val="9032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90328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D7BCF1E-D721-4907-A4D4-D4C0D30BA1DC}" type="slidenum">
              <a:rPr lang="en-US" smtClean="0"/>
              <a:pPr/>
              <a:t>17</a:t>
            </a:fld>
            <a:endParaRPr lang="en-US" dirty="0"/>
          </a:p>
        </p:txBody>
      </p:sp>
    </p:spTree>
    <p:extLst>
      <p:ext uri="{BB962C8B-B14F-4D97-AF65-F5344CB8AC3E}">
        <p14:creationId xmlns:p14="http://schemas.microsoft.com/office/powerpoint/2010/main" xmlns="" val="90328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18</a:t>
            </a:fld>
            <a:endParaRPr lang="en-US" dirty="0"/>
          </a:p>
        </p:txBody>
      </p:sp>
    </p:spTree>
    <p:extLst>
      <p:ext uri="{BB962C8B-B14F-4D97-AF65-F5344CB8AC3E}">
        <p14:creationId xmlns:p14="http://schemas.microsoft.com/office/powerpoint/2010/main" xmlns="" val="83004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19</a:t>
            </a:fld>
            <a:endParaRPr lang="en-US" dirty="0"/>
          </a:p>
        </p:txBody>
      </p:sp>
    </p:spTree>
    <p:extLst>
      <p:ext uri="{BB962C8B-B14F-4D97-AF65-F5344CB8AC3E}">
        <p14:creationId xmlns:p14="http://schemas.microsoft.com/office/powerpoint/2010/main" xmlns="" val="252047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7BCF1E-D721-4907-A4D4-D4C0D30BA1DC}" type="slidenum">
              <a:rPr lang="en-US" smtClean="0"/>
              <a:pPr/>
              <a:t>2</a:t>
            </a:fld>
            <a:endParaRPr lang="en-US" dirty="0"/>
          </a:p>
        </p:txBody>
      </p:sp>
    </p:spTree>
    <p:extLst>
      <p:ext uri="{BB962C8B-B14F-4D97-AF65-F5344CB8AC3E}">
        <p14:creationId xmlns:p14="http://schemas.microsoft.com/office/powerpoint/2010/main" xmlns="" val="3120827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20</a:t>
            </a:fld>
            <a:endParaRPr lang="en-US" dirty="0"/>
          </a:p>
        </p:txBody>
      </p:sp>
    </p:spTree>
    <p:extLst>
      <p:ext uri="{BB962C8B-B14F-4D97-AF65-F5344CB8AC3E}">
        <p14:creationId xmlns:p14="http://schemas.microsoft.com/office/powerpoint/2010/main" xmlns="" val="83004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21</a:t>
            </a:fld>
            <a:endParaRPr lang="en-US" dirty="0"/>
          </a:p>
        </p:txBody>
      </p:sp>
    </p:spTree>
    <p:extLst>
      <p:ext uri="{BB962C8B-B14F-4D97-AF65-F5344CB8AC3E}">
        <p14:creationId xmlns:p14="http://schemas.microsoft.com/office/powerpoint/2010/main" xmlns="" val="83004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22</a:t>
            </a:fld>
            <a:endParaRPr lang="en-US" dirty="0"/>
          </a:p>
        </p:txBody>
      </p:sp>
    </p:spTree>
    <p:extLst>
      <p:ext uri="{BB962C8B-B14F-4D97-AF65-F5344CB8AC3E}">
        <p14:creationId xmlns:p14="http://schemas.microsoft.com/office/powerpoint/2010/main" xmlns="" val="83004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23</a:t>
            </a:fld>
            <a:endParaRPr lang="en-US" dirty="0"/>
          </a:p>
        </p:txBody>
      </p:sp>
    </p:spTree>
    <p:extLst>
      <p:ext uri="{BB962C8B-B14F-4D97-AF65-F5344CB8AC3E}">
        <p14:creationId xmlns:p14="http://schemas.microsoft.com/office/powerpoint/2010/main" xmlns="" val="830044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24</a:t>
            </a:fld>
            <a:endParaRPr lang="en-US" dirty="0"/>
          </a:p>
        </p:txBody>
      </p:sp>
    </p:spTree>
    <p:extLst>
      <p:ext uri="{BB962C8B-B14F-4D97-AF65-F5344CB8AC3E}">
        <p14:creationId xmlns:p14="http://schemas.microsoft.com/office/powerpoint/2010/main" xmlns="" val="252047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9555" indent="-284445" eaLnBrk="0" hangingPunct="0">
              <a:spcBef>
                <a:spcPct val="30000"/>
              </a:spcBef>
              <a:defRPr sz="1200">
                <a:solidFill>
                  <a:schemeClr val="tx1"/>
                </a:solidFill>
                <a:latin typeface="Calibri" pitchFamily="34" charset="0"/>
                <a:ea typeface="MS PGothic" pitchFamily="34" charset="-128"/>
              </a:defRPr>
            </a:lvl2pPr>
            <a:lvl3pPr marL="1137777" indent="-227556" eaLnBrk="0" hangingPunct="0">
              <a:spcBef>
                <a:spcPct val="30000"/>
              </a:spcBef>
              <a:defRPr sz="1200">
                <a:solidFill>
                  <a:schemeClr val="tx1"/>
                </a:solidFill>
                <a:latin typeface="Calibri" pitchFamily="34" charset="0"/>
                <a:ea typeface="MS PGothic" pitchFamily="34" charset="-128"/>
              </a:defRPr>
            </a:lvl3pPr>
            <a:lvl4pPr marL="1592888" indent="-227556" eaLnBrk="0" hangingPunct="0">
              <a:spcBef>
                <a:spcPct val="30000"/>
              </a:spcBef>
              <a:defRPr sz="1200">
                <a:solidFill>
                  <a:schemeClr val="tx1"/>
                </a:solidFill>
                <a:latin typeface="Calibri" pitchFamily="34" charset="0"/>
                <a:ea typeface="MS PGothic" pitchFamily="34" charset="-128"/>
              </a:defRPr>
            </a:lvl4pPr>
            <a:lvl5pPr marL="2048000" indent="-227556" eaLnBrk="0" hangingPunct="0">
              <a:spcBef>
                <a:spcPct val="30000"/>
              </a:spcBef>
              <a:defRPr sz="1200">
                <a:solidFill>
                  <a:schemeClr val="tx1"/>
                </a:solidFill>
                <a:latin typeface="Calibri" pitchFamily="34" charset="0"/>
                <a:ea typeface="MS PGothic" pitchFamily="34" charset="-128"/>
              </a:defRPr>
            </a:lvl5pPr>
            <a:lvl6pPr marL="2503110" indent="-227556" defTabSz="455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8221" indent="-227556" defTabSz="455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13332" indent="-227556" defTabSz="455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8443" indent="-227556" defTabSz="455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998AE3-E428-4CDC-A52C-ACCFF0261AED}" type="slidenum">
              <a:rPr lang="en-US" altLang="en-US"/>
              <a:pPr eaLnBrk="1" hangingPunct="1">
                <a:spcBef>
                  <a:spcPct val="0"/>
                </a:spcBef>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Digital Cookie 2.0</a:t>
            </a:r>
            <a:r>
              <a:rPr lang="en-US" baseline="0" dirty="0" smtClean="0"/>
              <a:t> training.</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26</a:t>
            </a:fld>
            <a:endParaRPr lang="en-US" dirty="0"/>
          </a:p>
        </p:txBody>
      </p:sp>
    </p:spTree>
    <p:extLst>
      <p:ext uri="{BB962C8B-B14F-4D97-AF65-F5344CB8AC3E}">
        <p14:creationId xmlns:p14="http://schemas.microsoft.com/office/powerpoint/2010/main" xmlns="" val="1929922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 Screen</a:t>
            </a:r>
          </a:p>
          <a:p>
            <a:r>
              <a:rPr lang="en-US" dirty="0" smtClean="0"/>
              <a:t>Then sign the Terms and conditions. This is only</a:t>
            </a:r>
            <a:r>
              <a:rPr lang="en-US" baseline="0" dirty="0" smtClean="0"/>
              <a:t> a representation of them. </a:t>
            </a:r>
          </a:p>
          <a:p>
            <a:r>
              <a:rPr lang="en-US" baseline="0" dirty="0" smtClean="0"/>
              <a:t>After this, you would be taken to the SU dashboard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27</a:t>
            </a:fld>
            <a:endParaRPr lang="en-US" dirty="0"/>
          </a:p>
        </p:txBody>
      </p:sp>
    </p:spTree>
    <p:extLst>
      <p:ext uri="{BB962C8B-B14F-4D97-AF65-F5344CB8AC3E}">
        <p14:creationId xmlns:p14="http://schemas.microsoft.com/office/powerpoint/2010/main" xmlns="" val="1581244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This is the process an adult volunteer without girls uses to log in to DOC.</a:t>
            </a:r>
          </a:p>
          <a:p>
            <a:r>
              <a:rPr lang="en-US" baseline="0" dirty="0" smtClean="0"/>
              <a:t>Let’s take a look at each of the steps.</a:t>
            </a:r>
          </a:p>
          <a:p>
            <a:r>
              <a:rPr lang="en-US" baseline="0" dirty="0" smtClean="0"/>
              <a:t>No need to commit this to memory, the system walks you through the process every step of the way and it won’t take more than a few minutes.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28</a:t>
            </a:fld>
            <a:endParaRPr lang="en-US"/>
          </a:p>
        </p:txBody>
      </p:sp>
    </p:spTree>
    <p:extLst>
      <p:ext uri="{BB962C8B-B14F-4D97-AF65-F5344CB8AC3E}">
        <p14:creationId xmlns:p14="http://schemas.microsoft.com/office/powerpoint/2010/main" xmlns="" val="2005230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For volunteers (SU or troop) who are also parents, there are a couple of extra steps.</a:t>
            </a:r>
          </a:p>
          <a:p>
            <a:r>
              <a:rPr lang="en-US" baseline="0" dirty="0" smtClean="0"/>
              <a:t>First, we’ll look at it for parents of girls over 13.</a:t>
            </a:r>
          </a:p>
          <a:p>
            <a:r>
              <a:rPr lang="en-US" baseline="0" dirty="0" smtClean="0"/>
              <a:t>The differences between this and the previous scenario are signing an extra T &amp; C as the parent and selecting your role on logging in.</a:t>
            </a:r>
          </a:p>
          <a:p>
            <a:r>
              <a:rPr lang="en-US" baseline="0" dirty="0" smtClean="0"/>
              <a:t>Volunteers who are also parents should login as a parent the first time they login. Let’s take a look.</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29</a:t>
            </a:fld>
            <a:endParaRPr lang="en-US"/>
          </a:p>
        </p:txBody>
      </p:sp>
    </p:spTree>
    <p:extLst>
      <p:ext uri="{BB962C8B-B14F-4D97-AF65-F5344CB8AC3E}">
        <p14:creationId xmlns:p14="http://schemas.microsoft.com/office/powerpoint/2010/main" xmlns="" val="391918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altLang="en-US" b="1" dirty="0" smtClean="0"/>
          </a:p>
          <a:p>
            <a:endParaRPr lang="en-US" b="1"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1483240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This is almost the identical process as the last scenario, difference is for a volunteer who only has girls under 13. They read and sign the girl pledge with their girl or girl(s) under 13, whereas girls over 13 do that themselves. Everything else is the same.</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30</a:t>
            </a:fld>
            <a:endParaRPr lang="en-US"/>
          </a:p>
        </p:txBody>
      </p:sp>
    </p:spTree>
    <p:extLst>
      <p:ext uri="{BB962C8B-B14F-4D97-AF65-F5344CB8AC3E}">
        <p14:creationId xmlns:p14="http://schemas.microsoft.com/office/powerpoint/2010/main" xmlns="" val="2450740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endParaRPr lang="en-US" baseline="0" dirty="0" smtClean="0"/>
          </a:p>
          <a:p>
            <a:r>
              <a:rPr lang="en-US" baseline="0" dirty="0" smtClean="0"/>
              <a:t>When you are in, you’ll see this glance at your SU’s metrics.  Pay no attention to the graph that shows as many raisin and toffee as mints! I doubt yours will look like that.</a:t>
            </a:r>
          </a:p>
          <a:p>
            <a:r>
              <a:rPr lang="en-US" baseline="0" dirty="0" smtClean="0"/>
              <a:t>Note, if you have multiple roles you can easily switch between them using the role selector at the top. The role selector will be at the trop of all of your pages if you have multiple roles, allowing you to switch between roles..</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31</a:t>
            </a:fld>
            <a:endParaRPr lang="en-US"/>
          </a:p>
        </p:txBody>
      </p:sp>
    </p:spTree>
    <p:extLst>
      <p:ext uri="{BB962C8B-B14F-4D97-AF65-F5344CB8AC3E}">
        <p14:creationId xmlns:p14="http://schemas.microsoft.com/office/powerpoint/2010/main" xmlns="" val="1545610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Here’s a closer look at what a troop dashboard might look like. Or, an SU dashboard if they had selected a troop.</a:t>
            </a:r>
          </a:p>
          <a:p>
            <a:r>
              <a:rPr lang="en-US" baseline="0" dirty="0" smtClean="0"/>
              <a:t>Everything functions the same for both troop and SU’s. The only difference is how many girls they can see.</a:t>
            </a:r>
          </a:p>
          <a:p>
            <a:endParaRPr lang="en-US" baseline="0" dirty="0" smtClean="0"/>
          </a:p>
          <a:p>
            <a:r>
              <a:rPr lang="en-US" baseline="0" dirty="0" smtClean="0"/>
              <a:t>In these new dashboards, leaders can do a lot to support their girls in DOC.</a:t>
            </a:r>
          </a:p>
          <a:p>
            <a:r>
              <a:rPr lang="en-US" baseline="0" dirty="0" smtClean="0"/>
              <a:t>They can make sure girls have their site live, and if they don’t leaders can work with the girl and her family to see if she needs support.</a:t>
            </a:r>
          </a:p>
          <a:p>
            <a:r>
              <a:rPr lang="en-US" baseline="0" dirty="0" smtClean="0"/>
              <a:t>Leaders can see if girls are sending out emails to customers and encourage them to send them periodically. She could also see if a girl were perhaps sending out too MANY emails and use it as a teaching opportunity about email spam.</a:t>
            </a:r>
          </a:p>
          <a:p>
            <a:endParaRPr lang="en-US" baseline="0" dirty="0" smtClean="0"/>
          </a:p>
          <a:p>
            <a:r>
              <a:rPr lang="en-US" baseline="0" dirty="0" smtClean="0"/>
              <a:t>But, the two fields I think will be most utilized are the last two. Let’s look at those.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NOTE-there won’t be any pending approval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leader/SUCM would click on number of orders column</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32</a:t>
            </a:fld>
            <a:endParaRPr lang="en-US"/>
          </a:p>
        </p:txBody>
      </p:sp>
    </p:spTree>
    <p:extLst>
      <p:ext uri="{BB962C8B-B14F-4D97-AF65-F5344CB8AC3E}">
        <p14:creationId xmlns:p14="http://schemas.microsoft.com/office/powerpoint/2010/main" xmlns="" val="33615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Clicking on the orders will bring up a screen like this that allows the leader to see what orders the girl has had and the status of them all.</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33</a:t>
            </a:fld>
            <a:endParaRPr lang="en-US"/>
          </a:p>
        </p:txBody>
      </p:sp>
    </p:spTree>
    <p:extLst>
      <p:ext uri="{BB962C8B-B14F-4D97-AF65-F5344CB8AC3E}">
        <p14:creationId xmlns:p14="http://schemas.microsoft.com/office/powerpoint/2010/main" xmlns="" val="2602206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Once an order has been placed and the payment clears, the information is sent to eBudde for your troop records. It will appear on the girl orders page as both whatever kind of cookies they ordered and how much money was deposited. There is nothing more the leader needs to do except adjust the amount she needs to deposit because the DOC amount is treated as a deposit for the full sales price of the box. (See next slide for example)</a:t>
            </a:r>
          </a:p>
          <a:p>
            <a:endParaRPr lang="en-US" baseline="0" dirty="0" smtClean="0"/>
          </a:p>
          <a:p>
            <a:r>
              <a:rPr lang="en-US" baseline="0" dirty="0" smtClean="0"/>
              <a:t>It should be noted that the minimum order for shipped cookies is actually 4 boxes. This screen is not an accurate representation of the minimums for shipping.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34</a:t>
            </a:fld>
            <a:endParaRPr lang="en-US"/>
          </a:p>
        </p:txBody>
      </p:sp>
    </p:spTree>
    <p:extLst>
      <p:ext uri="{BB962C8B-B14F-4D97-AF65-F5344CB8AC3E}">
        <p14:creationId xmlns:p14="http://schemas.microsoft.com/office/powerpoint/2010/main" xmlns="" val="1872285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Sales report</a:t>
            </a:r>
          </a:p>
          <a:p>
            <a:r>
              <a:rPr lang="en-US" baseline="0" dirty="0" smtClean="0"/>
              <a:t>You can see how the transactions will be reflected on the sales report in </a:t>
            </a:r>
            <a:r>
              <a:rPr lang="en-US" baseline="0" dirty="0" err="1" smtClean="0"/>
              <a:t>ebudde</a:t>
            </a:r>
            <a:r>
              <a:rPr lang="en-US" baseline="0" dirty="0" smtClean="0"/>
              <a:t> and troops will adjust their deposits accordingly.</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35</a:t>
            </a:fld>
            <a:endParaRPr lang="en-US"/>
          </a:p>
        </p:txBody>
      </p:sp>
    </p:spTree>
    <p:extLst>
      <p:ext uri="{BB962C8B-B14F-4D97-AF65-F5344CB8AC3E}">
        <p14:creationId xmlns:p14="http://schemas.microsoft.com/office/powerpoint/2010/main" xmlns="" val="2868754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Setting up a site is great, but then she has to actually publish it and send it out to customers.</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36</a:t>
            </a:fld>
            <a:endParaRPr lang="en-US"/>
          </a:p>
        </p:txBody>
      </p:sp>
    </p:spTree>
    <p:extLst>
      <p:ext uri="{BB962C8B-B14F-4D97-AF65-F5344CB8AC3E}">
        <p14:creationId xmlns:p14="http://schemas.microsoft.com/office/powerpoint/2010/main" xmlns="" val="1385083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preview of the site</a:t>
            </a:r>
            <a:r>
              <a:rPr lang="en-US" baseline="0" dirty="0" smtClean="0"/>
              <a:t> (on the left).</a:t>
            </a:r>
          </a:p>
          <a:p>
            <a:r>
              <a:rPr lang="en-US" baseline="0" dirty="0" smtClean="0"/>
              <a:t>Parents can edit from here and/or approve it.</a:t>
            </a:r>
          </a:p>
          <a:p>
            <a:endParaRPr lang="en-US" baseline="0" dirty="0" smtClean="0"/>
          </a:p>
          <a:p>
            <a:r>
              <a:rPr lang="en-US" baseline="0" dirty="0" smtClean="0"/>
              <a:t>Great. The site is ready. Now what? Lets get some customer emails out.</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37</a:t>
            </a:fld>
            <a:endParaRPr lang="en-US" dirty="0"/>
          </a:p>
        </p:txBody>
      </p:sp>
    </p:spTree>
    <p:extLst>
      <p:ext uri="{BB962C8B-B14F-4D97-AF65-F5344CB8AC3E}">
        <p14:creationId xmlns:p14="http://schemas.microsoft.com/office/powerpoint/2010/main" xmlns="" val="1810316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Badges will show for whatever age level the girl is by her grade in </a:t>
            </a:r>
            <a:r>
              <a:rPr lang="en-US" baseline="0" dirty="0" err="1" smtClean="0"/>
              <a:t>eBudde</a:t>
            </a:r>
            <a:r>
              <a:rPr lang="en-US" baseline="0" dirty="0" smtClean="0"/>
              <a:t>.</a:t>
            </a:r>
          </a:p>
          <a:p>
            <a:r>
              <a:rPr lang="en-US" baseline="0" dirty="0" smtClean="0"/>
              <a:t>They can complete these in any order</a:t>
            </a:r>
          </a:p>
          <a:p>
            <a:r>
              <a:rPr lang="en-US" baseline="0" dirty="0" smtClean="0"/>
              <a:t>Clicking on the steps bring up the instructions on what to do to complete that step</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38</a:t>
            </a:fld>
            <a:endParaRPr lang="en-US"/>
          </a:p>
        </p:txBody>
      </p:sp>
    </p:spTree>
    <p:extLst>
      <p:ext uri="{BB962C8B-B14F-4D97-AF65-F5344CB8AC3E}">
        <p14:creationId xmlns:p14="http://schemas.microsoft.com/office/powerpoint/2010/main" xmlns="" val="1263590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1" baseline="0" dirty="0" smtClean="0"/>
              <a:t>EMBED THIN MINT SNIPPET</a:t>
            </a:r>
          </a:p>
          <a:p>
            <a:r>
              <a:rPr lang="en-US" baseline="0" dirty="0" smtClean="0"/>
              <a:t>Let’s talk a little about the games and videos page.</a:t>
            </a:r>
          </a:p>
          <a:p>
            <a:r>
              <a:rPr lang="en-US" baseline="0" dirty="0" smtClean="0"/>
              <a:t>-this will be specific to each age level</a:t>
            </a:r>
          </a:p>
          <a:p>
            <a:r>
              <a:rPr lang="en-US" baseline="0" dirty="0" smtClean="0"/>
              <a:t>-There are even more than you see here, Click the “More Activities” to see all of them  (click to show example) to hide those, click “less activities” (click to go back to original view)</a:t>
            </a:r>
          </a:p>
          <a:p>
            <a:r>
              <a:rPr lang="en-US" baseline="0" dirty="0" smtClean="0"/>
              <a:t>-some of them are just for fun, but lots will work towards earning badges. Note, completing the activity doesn’t automatically show it as completed on the badge pages.</a:t>
            </a:r>
          </a:p>
          <a:p>
            <a:r>
              <a:rPr lang="en-US" baseline="0" dirty="0" smtClean="0"/>
              <a:t>(Optional, play Thin Mint snippet here)</a:t>
            </a:r>
          </a:p>
          <a:p>
            <a:endParaRPr lang="en-US" baseline="0" dirty="0" smtClean="0"/>
          </a:p>
          <a:p>
            <a:r>
              <a:rPr lang="en-US" baseline="0" dirty="0" smtClean="0"/>
              <a:t>You know what else is popular for girls? Online Quizzes. Juniors through Ambassadors will find lots of them like…</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39</a:t>
            </a:fld>
            <a:endParaRPr lang="en-US"/>
          </a:p>
        </p:txBody>
      </p:sp>
    </p:spTree>
    <p:extLst>
      <p:ext uri="{BB962C8B-B14F-4D97-AF65-F5344CB8AC3E}">
        <p14:creationId xmlns:p14="http://schemas.microsoft.com/office/powerpoint/2010/main" xmlns="" val="181725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4</a:t>
            </a:fld>
            <a:endParaRPr lang="en-US" dirty="0"/>
          </a:p>
        </p:txBody>
      </p:sp>
    </p:spTree>
    <p:extLst>
      <p:ext uri="{BB962C8B-B14F-4D97-AF65-F5344CB8AC3E}">
        <p14:creationId xmlns:p14="http://schemas.microsoft.com/office/powerpoint/2010/main" xmlns="" val="2390403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Shipping information.</a:t>
            </a:r>
          </a:p>
          <a:p>
            <a:r>
              <a:rPr lang="en-US" dirty="0" smtClean="0"/>
              <a:t>There</a:t>
            </a:r>
            <a:r>
              <a:rPr lang="en-US" baseline="0" dirty="0" smtClean="0"/>
              <a:t> is a 4 box minimum for shipped orders and for orders over 12, the rates “start over” again. </a:t>
            </a:r>
          </a:p>
          <a:p>
            <a:r>
              <a:rPr lang="en-US" baseline="0" dirty="0" smtClean="0"/>
              <a:t>The average order last year was a little over 7 boxes per customer!!</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40</a:t>
            </a:fld>
            <a:endParaRPr lang="en-US" dirty="0"/>
          </a:p>
        </p:txBody>
      </p:sp>
    </p:spTree>
    <p:extLst>
      <p:ext uri="{BB962C8B-B14F-4D97-AF65-F5344CB8AC3E}">
        <p14:creationId xmlns:p14="http://schemas.microsoft.com/office/powerpoint/2010/main" xmlns="" val="117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5</a:t>
            </a:fld>
            <a:endParaRPr lang="en-US" dirty="0"/>
          </a:p>
        </p:txBody>
      </p:sp>
    </p:spTree>
    <p:extLst>
      <p:ext uri="{BB962C8B-B14F-4D97-AF65-F5344CB8AC3E}">
        <p14:creationId xmlns:p14="http://schemas.microsoft.com/office/powerpoint/2010/main" xmlns="" val="199090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Troop Leaders and Cookie Managers can use the Cookie Manual for specific topics to discuss at meetings.</a:t>
            </a:r>
            <a:r>
              <a:rPr lang="en-US" baseline="0" dirty="0" smtClean="0"/>
              <a:t> Little Brownie Bakers is also a great source for information to share with parents and girls. </a:t>
            </a:r>
          </a:p>
          <a:p>
            <a:endParaRPr lang="en-US" baseline="0" dirty="0" smtClean="0"/>
          </a:p>
          <a:p>
            <a:r>
              <a:rPr lang="en-US" baseline="0" dirty="0" smtClean="0"/>
              <a:t>Troops need to emphasis cookie inventory management and communication tools with the parents/guardians.</a:t>
            </a:r>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6</a:t>
            </a:fld>
            <a:endParaRPr lang="en-US" dirty="0"/>
          </a:p>
        </p:txBody>
      </p:sp>
    </p:spTree>
    <p:extLst>
      <p:ext uri="{BB962C8B-B14F-4D97-AF65-F5344CB8AC3E}">
        <p14:creationId xmlns:p14="http://schemas.microsoft.com/office/powerpoint/2010/main" xmlns="" val="90328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Troop Leaders and Cookie Managers can use the Cookie Manual for specific topics to discuss at meetings.</a:t>
            </a:r>
            <a:r>
              <a:rPr lang="en-US" baseline="0" dirty="0" smtClean="0"/>
              <a:t> Little Brownie Bakers is also a great source for information to share with parents and girls. </a:t>
            </a:r>
          </a:p>
          <a:p>
            <a:endParaRPr lang="en-US" baseline="0" dirty="0" smtClean="0"/>
          </a:p>
          <a:p>
            <a:r>
              <a:rPr lang="en-US" baseline="0" dirty="0" smtClean="0"/>
              <a:t>Troops need to emphasis cookie inventory management and communication tools with the parents/guardians.</a:t>
            </a:r>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pPr/>
              <a:t>7</a:t>
            </a:fld>
            <a:endParaRPr lang="en-US" dirty="0"/>
          </a:p>
        </p:txBody>
      </p:sp>
    </p:spTree>
    <p:extLst>
      <p:ext uri="{BB962C8B-B14F-4D97-AF65-F5344CB8AC3E}">
        <p14:creationId xmlns:p14="http://schemas.microsoft.com/office/powerpoint/2010/main" xmlns="" val="90328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90328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CF1E-D721-4907-A4D4-D4C0D30BA1D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83004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tyle A">
    <p:spTree>
      <p:nvGrpSpPr>
        <p:cNvPr id="1" name=""/>
        <p:cNvGrpSpPr/>
        <p:nvPr/>
      </p:nvGrpSpPr>
      <p:grpSpPr>
        <a:xfrm>
          <a:off x="0" y="0"/>
          <a:ext cx="0" cy="0"/>
          <a:chOff x="0" y="0"/>
          <a:chExt cx="0" cy="0"/>
        </a:xfrm>
      </p:grpSpPr>
      <p:sp>
        <p:nvSpPr>
          <p:cNvPr id="2" name="Rectangle 1"/>
          <p:cNvSpPr/>
          <p:nvPr userDrawn="1"/>
        </p:nvSpPr>
        <p:spPr>
          <a:xfrm>
            <a:off x="166112" y="6192557"/>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976295"/>
            <a:ext cx="9144000" cy="5893251"/>
          </a:xfr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 name="Subtitle 2"/>
          <p:cNvSpPr>
            <a:spLocks noGrp="1"/>
          </p:cNvSpPr>
          <p:nvPr>
            <p:ph type="subTitle" idx="1"/>
          </p:nvPr>
        </p:nvSpPr>
        <p:spPr>
          <a:xfrm>
            <a:off x="417286" y="4207949"/>
            <a:ext cx="8309428" cy="1308379"/>
          </a:xfrm>
          <a:solidFill>
            <a:schemeClr val="accent2"/>
          </a:solidFill>
        </p:spPr>
        <p:txBody>
          <a:bodyPr tIns="0" anchor="ctr" anchorCtr="0">
            <a:normAutofit/>
          </a:bodyPr>
          <a:lstStyle>
            <a:lvl1pPr marL="0" indent="0" algn="ctr">
              <a:buNone/>
              <a:defRPr sz="4000" b="1">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4970" y="122853"/>
            <a:ext cx="1473674" cy="853440"/>
          </a:xfrm>
          <a:prstGeom prst="rect">
            <a:avLst/>
          </a:prstGeom>
        </p:spPr>
      </p:pic>
    </p:spTree>
    <p:extLst>
      <p:ext uri="{BB962C8B-B14F-4D97-AF65-F5344CB8AC3E}">
        <p14:creationId xmlns:p14="http://schemas.microsoft.com/office/powerpoint/2010/main" xmlns="" val="17708669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64840" y="1461661"/>
            <a:ext cx="8229600" cy="4525963"/>
          </a:xfrm>
        </p:spPr>
        <p:txBody>
          <a:bodyPr/>
          <a:lstStyle>
            <a:lvl1pPr marL="365760" indent="-365760">
              <a:buSzPct val="100000"/>
              <a:buFont typeface="+mj-lt"/>
              <a:buAutoNum type="arabicPeriod"/>
              <a:defRPr/>
            </a:lvl1pPr>
            <a:lvl2pPr marL="914400" indent="-457200">
              <a:buSzPct val="99000"/>
              <a:buFont typeface="+mj-lt"/>
              <a:buAutoNum type="alphaLcPeriod"/>
              <a:defRPr/>
            </a:lvl2pPr>
            <a:lvl3pPr marL="1371600" indent="-457200">
              <a:buSzPct val="99000"/>
              <a:buFont typeface="+mj-lt"/>
              <a:buAutoNum type="alphaLcPeriod"/>
              <a:defRPr/>
            </a:lvl3pPr>
            <a:lvl4pPr marL="1828800" indent="-457200">
              <a:buSzPct val="99000"/>
              <a:buFont typeface="+mj-lt"/>
              <a:buAutoNum type="alphaLcPeriod"/>
              <a:defRPr/>
            </a:lvl4pPr>
            <a:lvl5pPr marL="2286000" indent="-457200">
              <a:buSzPct val="99000"/>
              <a:buFont typeface="+mj-lt"/>
              <a:buAutoNum type="alphaL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0"/>
          </p:nvPr>
        </p:nvSpPr>
        <p:spPr>
          <a:xfrm>
            <a:off x="5118102" y="1462088"/>
            <a:ext cx="3476625" cy="4525963"/>
          </a:xfrm>
        </p:spPr>
        <p:txBody>
          <a:bodyPr/>
          <a:lstStyle/>
          <a:p>
            <a:r>
              <a:rPr lang="en-US" smtClean="0"/>
              <a:t>Click icon to add picture</a:t>
            </a: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6112" y="6190481"/>
            <a:ext cx="429633" cy="548640"/>
          </a:xfrm>
          <a:prstGeom prst="rect">
            <a:avLst/>
          </a:prstGeom>
        </p:spPr>
      </p:pic>
      <p:sp>
        <p:nvSpPr>
          <p:cNvPr id="15" name="Text Placeholder 3"/>
          <p:cNvSpPr>
            <a:spLocks noGrp="1"/>
          </p:cNvSpPr>
          <p:nvPr>
            <p:ph type="body" sz="half" idx="2"/>
          </p:nvPr>
        </p:nvSpPr>
        <p:spPr>
          <a:xfrm>
            <a:off x="1792288" y="5367338"/>
            <a:ext cx="5486400" cy="804863"/>
          </a:xfrm>
        </p:spPr>
        <p:txBody>
          <a:bodyPr>
            <a:norm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01195" y="898683"/>
            <a:ext cx="473905" cy="597408"/>
          </a:xfrm>
          <a:prstGeom prst="rect">
            <a:avLst/>
          </a:prstGeom>
        </p:spPr>
      </p:pic>
    </p:spTree>
    <p:extLst>
      <p:ext uri="{BB962C8B-B14F-4D97-AF65-F5344CB8AC3E}">
        <p14:creationId xmlns:p14="http://schemas.microsoft.com/office/powerpoint/2010/main" xmlns="" val="31720395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3861-0BB4-4D90-9D36-BB9B175BE86B}"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7A420-14C5-434E-9094-0680A179F0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D3861-0BB4-4D90-9D36-BB9B175BE86B}" type="datetimeFigureOut">
              <a:rPr lang="en-US" smtClean="0"/>
              <a:pPr/>
              <a:t>11/15/2015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7A420-14C5-434E-9094-0680A179F0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10"/>
          <p:cNvSpPr/>
          <p:nvPr/>
        </p:nvSpPr>
        <p:spPr>
          <a:xfrm>
            <a:off x="148739" y="260349"/>
            <a:ext cx="8343284" cy="913357"/>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274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11187" y="376238"/>
            <a:ext cx="6704013"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cs typeface="Omnes Bold"/>
              </a:rPr>
              <a:t>Why the Cookie Progam is Important?</a:t>
            </a:r>
            <a:endParaRPr lang="en-US" sz="3200" b="1" dirty="0">
              <a:solidFill>
                <a:schemeClr val="bg1"/>
              </a:solidFill>
              <a:cs typeface="Omnes Bold"/>
            </a:endParaRPr>
          </a:p>
        </p:txBody>
      </p:sp>
      <p:sp>
        <p:nvSpPr>
          <p:cNvPr id="3" name="TextBox 2"/>
          <p:cNvSpPr txBox="1"/>
          <p:nvPr/>
        </p:nvSpPr>
        <p:spPr>
          <a:xfrm>
            <a:off x="611186" y="1295400"/>
            <a:ext cx="8075613" cy="4401205"/>
          </a:xfrm>
          <a:prstGeom prst="rect">
            <a:avLst/>
          </a:prstGeom>
          <a:noFill/>
        </p:spPr>
        <p:txBody>
          <a:bodyPr wrap="square" rtlCol="0">
            <a:spAutoFit/>
          </a:bodyPr>
          <a:lstStyle/>
          <a:p>
            <a:r>
              <a:rPr lang="en-US" sz="2000" b="1" dirty="0" smtClean="0"/>
              <a:t>It’s More Than Money</a:t>
            </a:r>
          </a:p>
          <a:p>
            <a:r>
              <a:rPr lang="en-US" sz="2000" b="1" dirty="0" smtClean="0"/>
              <a:t>Girls develop lifelong skills to successfully navigate through life.</a:t>
            </a:r>
          </a:p>
          <a:p>
            <a:endParaRPr lang="en-US" sz="2000" b="1" dirty="0" smtClean="0"/>
          </a:p>
          <a:p>
            <a:r>
              <a:rPr lang="en-US" sz="2000" b="1" dirty="0" smtClean="0"/>
              <a:t>The Five Skills</a:t>
            </a:r>
          </a:p>
          <a:p>
            <a:pPr marL="285750" indent="-285750">
              <a:buFont typeface="Arial" pitchFamily="34" charset="0"/>
              <a:buChar char="•"/>
            </a:pPr>
            <a:r>
              <a:rPr lang="en-US" sz="2000" b="1" dirty="0" smtClean="0"/>
              <a:t>Decision Making:  </a:t>
            </a:r>
            <a:r>
              <a:rPr lang="en-US" sz="2000" b="1" i="1" dirty="0" smtClean="0"/>
              <a:t>Critical Thinking and Problem Solving</a:t>
            </a:r>
          </a:p>
          <a:p>
            <a:pPr marL="742950" lvl="1" indent="-285750">
              <a:buFont typeface="Arial" pitchFamily="34" charset="0"/>
              <a:buChar char="•"/>
            </a:pPr>
            <a:r>
              <a:rPr lang="en-US" sz="2000" b="1" dirty="0" smtClean="0"/>
              <a:t>What to do we want to do?</a:t>
            </a:r>
          </a:p>
          <a:p>
            <a:pPr marL="742950" lvl="1" indent="-285750">
              <a:buFont typeface="Arial" pitchFamily="34" charset="0"/>
              <a:buChar char="•"/>
            </a:pPr>
            <a:r>
              <a:rPr lang="en-US" sz="2000" b="1" dirty="0" smtClean="0"/>
              <a:t>A long or short term goal?</a:t>
            </a:r>
          </a:p>
          <a:p>
            <a:pPr marL="742950" lvl="1" indent="-285750">
              <a:buFont typeface="Arial" pitchFamily="34" charset="0"/>
              <a:buChar char="•"/>
            </a:pPr>
            <a:r>
              <a:rPr lang="en-US" sz="2000" b="1" dirty="0" smtClean="0"/>
              <a:t>Fun or educational?  A little bit of both?</a:t>
            </a:r>
          </a:p>
          <a:p>
            <a:pPr marL="285750" indent="-285750">
              <a:buFont typeface="Arial" pitchFamily="34" charset="0"/>
              <a:buChar char="•"/>
            </a:pPr>
            <a:r>
              <a:rPr lang="en-US" sz="2000" b="1" dirty="0"/>
              <a:t>Goal </a:t>
            </a:r>
            <a:r>
              <a:rPr lang="en-US" sz="2000" b="1" dirty="0" smtClean="0"/>
              <a:t>Setting:  </a:t>
            </a:r>
            <a:r>
              <a:rPr lang="en-US" sz="2000" b="1" i="1" dirty="0" smtClean="0"/>
              <a:t>Cooperation and Team Building</a:t>
            </a:r>
          </a:p>
          <a:p>
            <a:pPr marL="742950" lvl="1" indent="-285750">
              <a:buFont typeface="Arial" pitchFamily="34" charset="0"/>
              <a:buChar char="•"/>
            </a:pPr>
            <a:r>
              <a:rPr lang="en-US" sz="2000" b="1" dirty="0" smtClean="0"/>
              <a:t>Goals to accomplish what girls want to do for the year.</a:t>
            </a:r>
          </a:p>
          <a:p>
            <a:pPr marL="742950" lvl="1" indent="-285750">
              <a:buFont typeface="Arial" pitchFamily="34" charset="0"/>
              <a:buChar char="•"/>
            </a:pPr>
            <a:r>
              <a:rPr lang="en-US" sz="2000" b="1" dirty="0" smtClean="0"/>
              <a:t>Broaden travel goals.</a:t>
            </a:r>
          </a:p>
          <a:p>
            <a:pPr marL="742950" lvl="1" indent="-285750">
              <a:buFont typeface="Arial" pitchFamily="34" charset="0"/>
              <a:buChar char="•"/>
            </a:pPr>
            <a:r>
              <a:rPr lang="en-US" sz="2000" b="1" dirty="0" smtClean="0"/>
              <a:t>One year goal to visit Disneyland; 5 year goal to visit New York City </a:t>
            </a:r>
            <a:endParaRPr lang="en-US" sz="2000" b="1" dirty="0"/>
          </a:p>
          <a:p>
            <a:endParaRPr lang="en-US" sz="2000" dirty="0"/>
          </a:p>
          <a:p>
            <a:endParaRPr lang="en-US" sz="2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9798" y="5917746"/>
            <a:ext cx="1582102" cy="71176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5571696"/>
            <a:ext cx="2277874" cy="1050036"/>
          </a:xfrm>
          <a:prstGeom prst="rect">
            <a:avLst/>
          </a:prstGeom>
        </p:spPr>
      </p:pic>
    </p:spTree>
    <p:extLst>
      <p:ext uri="{BB962C8B-B14F-4D97-AF65-F5344CB8AC3E}">
        <p14:creationId xmlns:p14="http://schemas.microsoft.com/office/powerpoint/2010/main" xmlns="" val="42859154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292101" y="736916"/>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Freeform 13"/>
          <p:cNvSpPr>
            <a:spLocks/>
          </p:cNvSpPr>
          <p:nvPr/>
        </p:nvSpPr>
        <p:spPr bwMode="auto">
          <a:xfrm>
            <a:off x="360363" y="260350"/>
            <a:ext cx="8275637" cy="584200"/>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26" name="TextBox 25"/>
          <p:cNvSpPr txBox="1"/>
          <p:nvPr/>
        </p:nvSpPr>
        <p:spPr>
          <a:xfrm>
            <a:off x="611188" y="260350"/>
            <a:ext cx="8299450" cy="646331"/>
          </a:xfrm>
          <a:prstGeom prst="rect">
            <a:avLst/>
          </a:prstGeom>
          <a:noFill/>
        </p:spPr>
        <p:txBody>
          <a:bodyPr wrap="square">
            <a:spAutoFit/>
          </a:bodyPr>
          <a:lstStyle/>
          <a:p>
            <a:pPr algn="ctr">
              <a:tabLst>
                <a:tab pos="1941513" algn="l"/>
              </a:tabLst>
              <a:defRPr/>
            </a:pPr>
            <a:r>
              <a:rPr lang="en-US" sz="3600" b="1" dirty="0" smtClean="0">
                <a:solidFill>
                  <a:prstClr val="white"/>
                </a:solidFill>
                <a:cs typeface="Omnes Bold"/>
              </a:rPr>
              <a:t>Two Gift of Caring Programs</a:t>
            </a:r>
            <a:endParaRPr lang="en-US" sz="3600" b="1" dirty="0">
              <a:solidFill>
                <a:prstClr val="white"/>
              </a:solidFill>
              <a:cs typeface="Omnes Bold"/>
            </a:endParaRPr>
          </a:p>
        </p:txBody>
      </p:sp>
      <p:sp>
        <p:nvSpPr>
          <p:cNvPr id="20" name="Freeform 19"/>
          <p:cNvSpPr/>
          <p:nvPr/>
        </p:nvSpPr>
        <p:spPr>
          <a:xfrm>
            <a:off x="-69056" y="923390"/>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smtClean="0">
                <a:solidFill>
                  <a:prstClr val="white"/>
                </a:solidFill>
              </a:rPr>
              <a:t>Troop Gift of Caring</a:t>
            </a:r>
            <a:endParaRPr lang="en-US" sz="2800" b="1" dirty="0">
              <a:solidFill>
                <a:prstClr val="white"/>
              </a:solidFill>
            </a:endParaRPr>
          </a:p>
        </p:txBody>
      </p:sp>
      <p:sp>
        <p:nvSpPr>
          <p:cNvPr id="2" name="TextBox 1"/>
          <p:cNvSpPr txBox="1"/>
          <p:nvPr/>
        </p:nvSpPr>
        <p:spPr>
          <a:xfrm>
            <a:off x="360362" y="1600200"/>
            <a:ext cx="8707437" cy="5324535"/>
          </a:xfrm>
          <a:prstGeom prst="rect">
            <a:avLst/>
          </a:prstGeom>
          <a:noFill/>
        </p:spPr>
        <p:txBody>
          <a:bodyPr wrap="square" rtlCol="0">
            <a:spAutoFit/>
          </a:bodyPr>
          <a:lstStyle/>
          <a:p>
            <a:pPr marL="285750" indent="-285750">
              <a:buFont typeface="Arial" pitchFamily="34" charset="0"/>
              <a:buChar char="•"/>
            </a:pPr>
            <a:r>
              <a:rPr lang="en-US" sz="2000" b="1" dirty="0" smtClean="0">
                <a:solidFill>
                  <a:prstClr val="black"/>
                </a:solidFill>
              </a:rPr>
              <a:t>Troops select a non-profit organization they would like to support.</a:t>
            </a:r>
          </a:p>
          <a:p>
            <a:pPr marL="285750" indent="-285750">
              <a:buFont typeface="Arial" pitchFamily="34" charset="0"/>
              <a:buChar char="•"/>
            </a:pPr>
            <a:endParaRPr lang="en-US" sz="2000" b="1" dirty="0" smtClean="0">
              <a:solidFill>
                <a:prstClr val="black"/>
              </a:solidFill>
            </a:endParaRPr>
          </a:p>
          <a:p>
            <a:pPr marL="285750" indent="-285750">
              <a:buFont typeface="Arial" pitchFamily="34" charset="0"/>
              <a:buChar char="•"/>
            </a:pPr>
            <a:r>
              <a:rPr lang="en-US" sz="2000" b="1" dirty="0" smtClean="0">
                <a:solidFill>
                  <a:prstClr val="black"/>
                </a:solidFill>
              </a:rPr>
              <a:t>Troop Product Manager contacts the organization to verify they can accept the cookies.</a:t>
            </a:r>
          </a:p>
          <a:p>
            <a:pPr marL="285750" indent="-285750">
              <a:buFont typeface="Arial" pitchFamily="34" charset="0"/>
              <a:buChar char="•"/>
            </a:pPr>
            <a:endParaRPr lang="en-US" sz="2000" b="1" dirty="0" smtClean="0">
              <a:solidFill>
                <a:prstClr val="black"/>
              </a:solidFill>
            </a:endParaRPr>
          </a:p>
          <a:p>
            <a:pPr marL="285750" indent="-285750">
              <a:buFont typeface="Arial" pitchFamily="34" charset="0"/>
              <a:buChar char="•"/>
            </a:pPr>
            <a:r>
              <a:rPr lang="en-US" sz="2000" b="1" dirty="0" smtClean="0">
                <a:solidFill>
                  <a:prstClr val="black"/>
                </a:solidFill>
              </a:rPr>
              <a:t>Troops use unsold inventory at the end of sale to fill Gift of Caring orders. </a:t>
            </a:r>
          </a:p>
          <a:p>
            <a:pPr marL="285750" indent="-285750">
              <a:buFont typeface="Arial" pitchFamily="34" charset="0"/>
              <a:buChar char="•"/>
            </a:pPr>
            <a:endParaRPr lang="en-US" sz="2000" b="1" dirty="0">
              <a:solidFill>
                <a:prstClr val="black"/>
              </a:solidFill>
            </a:endParaRPr>
          </a:p>
          <a:p>
            <a:pPr marL="285750" indent="-285750">
              <a:buFont typeface="Arial" pitchFamily="34" charset="0"/>
              <a:buChar char="•"/>
            </a:pPr>
            <a:r>
              <a:rPr lang="en-US" sz="2000" b="1" dirty="0" smtClean="0">
                <a:solidFill>
                  <a:prstClr val="black"/>
                </a:solidFill>
              </a:rPr>
              <a:t>If Troops need additional product to fulfill order:</a:t>
            </a:r>
          </a:p>
          <a:p>
            <a:pPr marL="742950" lvl="1" indent="-285750">
              <a:buFont typeface="Wingdings" pitchFamily="2" charset="2"/>
              <a:buChar char="Ø"/>
            </a:pPr>
            <a:r>
              <a:rPr lang="en-US" sz="2000" b="1" dirty="0" smtClean="0">
                <a:solidFill>
                  <a:prstClr val="black"/>
                </a:solidFill>
              </a:rPr>
              <a:t>Troops should check girl inventory.</a:t>
            </a:r>
          </a:p>
          <a:p>
            <a:pPr marL="742950" lvl="1" indent="-285750">
              <a:buFont typeface="Wingdings" pitchFamily="2" charset="2"/>
              <a:buChar char="Ø"/>
            </a:pPr>
            <a:r>
              <a:rPr lang="en-US" sz="2000" b="1" dirty="0" smtClean="0">
                <a:solidFill>
                  <a:prstClr val="black"/>
                </a:solidFill>
              </a:rPr>
              <a:t>Troops should check troop to troop transfer link.</a:t>
            </a:r>
          </a:p>
          <a:p>
            <a:pPr marL="742950" lvl="1" indent="-285750">
              <a:buFont typeface="Wingdings" pitchFamily="2" charset="2"/>
              <a:buChar char="Ø"/>
            </a:pPr>
            <a:r>
              <a:rPr lang="en-US" sz="2000" b="1" dirty="0" smtClean="0">
                <a:solidFill>
                  <a:prstClr val="black"/>
                </a:solidFill>
              </a:rPr>
              <a:t>Pick up additional cookies from the cupboard.</a:t>
            </a:r>
          </a:p>
          <a:p>
            <a:pPr marL="285750" indent="-285750">
              <a:buFont typeface="Arial" pitchFamily="34" charset="0"/>
              <a:buChar char="•"/>
            </a:pPr>
            <a:endParaRPr lang="en-US" sz="2000" b="1" dirty="0">
              <a:solidFill>
                <a:prstClr val="black"/>
              </a:solidFill>
            </a:endParaRPr>
          </a:p>
          <a:p>
            <a:pPr marL="285750" indent="-285750">
              <a:buFont typeface="Arial" pitchFamily="34" charset="0"/>
              <a:buChar char="•"/>
            </a:pPr>
            <a:r>
              <a:rPr lang="en-US" sz="2000" b="1" dirty="0" smtClean="0">
                <a:solidFill>
                  <a:prstClr val="black"/>
                </a:solidFill>
              </a:rPr>
              <a:t>Troop Product Managers record the transaction in the T_GOC column in </a:t>
            </a:r>
            <a:r>
              <a:rPr lang="en-US" sz="2000" b="1" dirty="0" err="1" smtClean="0">
                <a:solidFill>
                  <a:prstClr val="black"/>
                </a:solidFill>
              </a:rPr>
              <a:t>eBudde</a:t>
            </a:r>
            <a:r>
              <a:rPr lang="en-US" sz="2000" b="1" dirty="0" smtClean="0">
                <a:solidFill>
                  <a:prstClr val="black"/>
                </a:solidFill>
              </a:rPr>
              <a:t>.</a:t>
            </a:r>
          </a:p>
          <a:p>
            <a:endParaRPr lang="en-US" sz="2000" b="1" dirty="0">
              <a:solidFill>
                <a:prstClr val="black"/>
              </a:solidFill>
            </a:endParaRPr>
          </a:p>
          <a:p>
            <a:pPr algn="ctr"/>
            <a:r>
              <a:rPr lang="en-US" sz="2000" b="1" i="1" dirty="0" smtClean="0">
                <a:solidFill>
                  <a:prstClr val="black"/>
                </a:solidFill>
              </a:rPr>
              <a:t>Troops handle cookie distribution.</a:t>
            </a:r>
          </a:p>
          <a:p>
            <a:endParaRPr lang="en-US" sz="2000" b="1" dirty="0">
              <a:solidFill>
                <a:prstClr val="black"/>
              </a:solidFill>
            </a:endParaRPr>
          </a:p>
        </p:txBody>
      </p:sp>
    </p:spTree>
    <p:extLst>
      <p:ext uri="{BB962C8B-B14F-4D97-AF65-F5344CB8AC3E}">
        <p14:creationId xmlns:p14="http://schemas.microsoft.com/office/powerpoint/2010/main" xmlns="" val="39583295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292101" y="736916"/>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Freeform 13"/>
          <p:cNvSpPr>
            <a:spLocks/>
          </p:cNvSpPr>
          <p:nvPr/>
        </p:nvSpPr>
        <p:spPr bwMode="auto">
          <a:xfrm>
            <a:off x="360363" y="260350"/>
            <a:ext cx="8275637" cy="584200"/>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26" name="TextBox 25"/>
          <p:cNvSpPr txBox="1"/>
          <p:nvPr/>
        </p:nvSpPr>
        <p:spPr>
          <a:xfrm>
            <a:off x="611188" y="260350"/>
            <a:ext cx="8299450" cy="646331"/>
          </a:xfrm>
          <a:prstGeom prst="rect">
            <a:avLst/>
          </a:prstGeom>
          <a:noFill/>
        </p:spPr>
        <p:txBody>
          <a:bodyPr wrap="square">
            <a:spAutoFit/>
          </a:bodyPr>
          <a:lstStyle/>
          <a:p>
            <a:pPr algn="ctr">
              <a:tabLst>
                <a:tab pos="1941513" algn="l"/>
              </a:tabLst>
              <a:defRPr/>
            </a:pPr>
            <a:r>
              <a:rPr lang="en-US" sz="3600" b="1" dirty="0" smtClean="0">
                <a:solidFill>
                  <a:prstClr val="white"/>
                </a:solidFill>
                <a:cs typeface="Omnes Bold"/>
              </a:rPr>
              <a:t>Digital Cookies Girl Program Overview</a:t>
            </a:r>
            <a:endParaRPr lang="en-US" sz="3600" b="1" dirty="0">
              <a:solidFill>
                <a:prstClr val="white"/>
              </a:solidFill>
              <a:cs typeface="Omnes Bold"/>
            </a:endParaRPr>
          </a:p>
        </p:txBody>
      </p:sp>
      <p:sp>
        <p:nvSpPr>
          <p:cNvPr id="20" name="Freeform 19"/>
          <p:cNvSpPr/>
          <p:nvPr/>
        </p:nvSpPr>
        <p:spPr>
          <a:xfrm>
            <a:off x="-69056" y="923390"/>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b="1" dirty="0">
              <a:solidFill>
                <a:prstClr val="white"/>
              </a:solidFill>
            </a:endParaRPr>
          </a:p>
        </p:txBody>
      </p:sp>
      <p:sp>
        <p:nvSpPr>
          <p:cNvPr id="2" name="TextBox 1"/>
          <p:cNvSpPr txBox="1"/>
          <p:nvPr/>
        </p:nvSpPr>
        <p:spPr>
          <a:xfrm>
            <a:off x="149225" y="1752600"/>
            <a:ext cx="8458200" cy="523220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Parents will receive an email inviting them to register their daughter for the program.</a:t>
            </a:r>
          </a:p>
          <a:p>
            <a:pPr marL="285750" indent="-285750">
              <a:buFont typeface="Arial" panose="020B0604020202020204" pitchFamily="34" charset="0"/>
              <a:buChar char="•"/>
            </a:pPr>
            <a:r>
              <a:rPr lang="en-US" sz="2000" b="1" dirty="0" smtClean="0"/>
              <a:t>Parents </a:t>
            </a:r>
            <a:r>
              <a:rPr lang="en-US" sz="2000" b="1" dirty="0"/>
              <a:t>need to register girls for the program.</a:t>
            </a:r>
          </a:p>
          <a:p>
            <a:pPr marL="285750" indent="-285750">
              <a:buFont typeface="Arial" panose="020B0604020202020204" pitchFamily="34" charset="0"/>
              <a:buChar char="•"/>
            </a:pPr>
            <a:r>
              <a:rPr lang="en-US" sz="2000" b="1" dirty="0" smtClean="0"/>
              <a:t>Girls 13 and over must a have a separate email account. </a:t>
            </a:r>
          </a:p>
          <a:p>
            <a:pPr marL="285750" indent="-285750">
              <a:buFont typeface="Arial" panose="020B0604020202020204" pitchFamily="34" charset="0"/>
              <a:buChar char="•"/>
            </a:pPr>
            <a:r>
              <a:rPr lang="en-US" sz="2000" b="1" dirty="0" smtClean="0"/>
              <a:t>All girls and volunteers must watch the safety video.</a:t>
            </a:r>
          </a:p>
          <a:p>
            <a:pPr marL="285750" indent="-285750">
              <a:buFont typeface="Arial" panose="020B0604020202020204" pitchFamily="34" charset="0"/>
              <a:buChar char="•"/>
            </a:pPr>
            <a:r>
              <a:rPr lang="en-US" sz="2000" b="1" dirty="0" smtClean="0"/>
              <a:t>Parents must sign the terms and conditions.</a:t>
            </a:r>
          </a:p>
          <a:p>
            <a:pPr marL="285750" indent="-285750">
              <a:buFont typeface="Arial" panose="020B0604020202020204" pitchFamily="34" charset="0"/>
              <a:buChar char="•"/>
            </a:pPr>
            <a:r>
              <a:rPr lang="en-US" sz="2000" b="1" dirty="0" smtClean="0"/>
              <a:t>Girls and parents must read the cookie pledge.  Girls 13 and over will be sent a copy of the pledge. </a:t>
            </a:r>
          </a:p>
          <a:p>
            <a:pPr marL="285750" indent="-285750">
              <a:buFont typeface="Arial" panose="020B0604020202020204" pitchFamily="34" charset="0"/>
              <a:buChar char="•"/>
            </a:pPr>
            <a:r>
              <a:rPr lang="en-US" sz="2000" b="1" dirty="0" smtClean="0"/>
              <a:t>Girls  will set up her website, enter her goals, enter customers, work on age appropriate Cookie Badges, learn about email marketing cycles, test her cookie knowledge, create a marketing video, and much more!  </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endParaRPr lang="en-US" sz="2000" b="1" dirty="0" smtClean="0"/>
          </a:p>
          <a:p>
            <a:r>
              <a:rPr lang="en-US" sz="2000" dirty="0"/>
              <a:t> </a:t>
            </a:r>
          </a:p>
          <a:p>
            <a:endParaRPr lang="en-US" dirty="0" smtClean="0"/>
          </a:p>
          <a:p>
            <a:endParaRPr lang="en-US" dirty="0" smtClean="0"/>
          </a:p>
          <a:p>
            <a:endParaRPr lang="en-US" dirty="0"/>
          </a:p>
        </p:txBody>
      </p:sp>
    </p:spTree>
    <p:extLst>
      <p:ext uri="{BB962C8B-B14F-4D97-AF65-F5344CB8AC3E}">
        <p14:creationId xmlns:p14="http://schemas.microsoft.com/office/powerpoint/2010/main" xmlns="" val="18255203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292101" y="736916"/>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Freeform 13"/>
          <p:cNvSpPr>
            <a:spLocks/>
          </p:cNvSpPr>
          <p:nvPr/>
        </p:nvSpPr>
        <p:spPr bwMode="auto">
          <a:xfrm>
            <a:off x="360363" y="260350"/>
            <a:ext cx="8275637" cy="584200"/>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26" name="TextBox 25"/>
          <p:cNvSpPr txBox="1"/>
          <p:nvPr/>
        </p:nvSpPr>
        <p:spPr>
          <a:xfrm>
            <a:off x="611188" y="260350"/>
            <a:ext cx="8299450" cy="646331"/>
          </a:xfrm>
          <a:prstGeom prst="rect">
            <a:avLst/>
          </a:prstGeom>
          <a:noFill/>
        </p:spPr>
        <p:txBody>
          <a:bodyPr wrap="square">
            <a:spAutoFit/>
          </a:bodyPr>
          <a:lstStyle/>
          <a:p>
            <a:pPr algn="ctr">
              <a:tabLst>
                <a:tab pos="1941513" algn="l"/>
              </a:tabLst>
              <a:defRPr/>
            </a:pPr>
            <a:r>
              <a:rPr lang="en-US" sz="3600" b="1" dirty="0" smtClean="0">
                <a:solidFill>
                  <a:prstClr val="white"/>
                </a:solidFill>
                <a:cs typeface="Omnes Bold"/>
              </a:rPr>
              <a:t>Digital Cookies Volunteer Overview</a:t>
            </a:r>
            <a:endParaRPr lang="en-US" sz="3600" b="1" dirty="0">
              <a:solidFill>
                <a:prstClr val="white"/>
              </a:solidFill>
              <a:cs typeface="Omnes Bold"/>
            </a:endParaRPr>
          </a:p>
        </p:txBody>
      </p:sp>
      <p:sp>
        <p:nvSpPr>
          <p:cNvPr id="20" name="Freeform 19"/>
          <p:cNvSpPr/>
          <p:nvPr/>
        </p:nvSpPr>
        <p:spPr>
          <a:xfrm>
            <a:off x="-69056" y="923390"/>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b="1" dirty="0">
              <a:solidFill>
                <a:prstClr val="white"/>
              </a:solidFill>
            </a:endParaRPr>
          </a:p>
        </p:txBody>
      </p:sp>
      <p:sp>
        <p:nvSpPr>
          <p:cNvPr id="2" name="TextBox 1"/>
          <p:cNvSpPr txBox="1"/>
          <p:nvPr/>
        </p:nvSpPr>
        <p:spPr>
          <a:xfrm>
            <a:off x="149225" y="1472665"/>
            <a:ext cx="8458200" cy="584775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Troop Leaders and Parents are sent a registration email about </a:t>
            </a:r>
            <a:r>
              <a:rPr lang="en-US" sz="2000" b="1" dirty="0"/>
              <a:t>D</a:t>
            </a:r>
            <a:r>
              <a:rPr lang="en-US" sz="2000" b="1" dirty="0" smtClean="0"/>
              <a:t>igital Cookies.  Volunteers with multiple roles can switch between them.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Digital Cookies are shipped directly to the customer from the Bakery.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Once an order has been placed and the payment clears, the information is sent to eBudde for troop records.   There is nothing else the troop leader needs to do.   DOC amounts are treated as a deposit for the full sales prices of the cookies.  Council will cover the credit card fees for DOC cookies.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Minimum order for shipped cookies is 4 boxes.  Shipping and handling will be applied. </a:t>
            </a:r>
          </a:p>
          <a:p>
            <a:pPr marL="285750" indent="-285750">
              <a:buFont typeface="Arial" panose="020B0604020202020204" pitchFamily="34" charset="0"/>
              <a:buChar char="•"/>
            </a:pPr>
            <a:endParaRPr lang="en-US" sz="2000" b="1" dirty="0"/>
          </a:p>
          <a:p>
            <a:pPr algn="ctr"/>
            <a:r>
              <a:rPr lang="en-US" sz="2000" b="1" i="1" dirty="0" smtClean="0"/>
              <a:t>For more information on Digital Cookies, please see the website for additional webinars. </a:t>
            </a:r>
          </a:p>
          <a:p>
            <a:r>
              <a:rPr lang="en-US" sz="2000" dirty="0"/>
              <a:t> </a:t>
            </a:r>
          </a:p>
          <a:p>
            <a:endParaRPr lang="en-US" dirty="0" smtClean="0"/>
          </a:p>
          <a:p>
            <a:endParaRPr lang="en-US" dirty="0" smtClean="0"/>
          </a:p>
          <a:p>
            <a:endParaRPr lang="en-US" dirty="0"/>
          </a:p>
        </p:txBody>
      </p:sp>
    </p:spTree>
    <p:extLst>
      <p:ext uri="{BB962C8B-B14F-4D97-AF65-F5344CB8AC3E}">
        <p14:creationId xmlns:p14="http://schemas.microsoft.com/office/powerpoint/2010/main" xmlns="" val="2976461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228600" y="457200"/>
            <a:ext cx="9143999" cy="838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533400" y="586533"/>
            <a:ext cx="8610600"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Booth Guidelines</a:t>
            </a:r>
            <a:endParaRPr lang="en-US" sz="3200" b="1" dirty="0">
              <a:solidFill>
                <a:schemeClr val="bg1"/>
              </a:solidFill>
              <a:latin typeface="+mj-lt"/>
              <a:ea typeface="+mn-ea"/>
              <a:cs typeface="Omnes Bold"/>
            </a:endParaRPr>
          </a:p>
        </p:txBody>
      </p:sp>
      <p:sp>
        <p:nvSpPr>
          <p:cNvPr id="2" name="TextBox 1"/>
          <p:cNvSpPr txBox="1"/>
          <p:nvPr/>
        </p:nvSpPr>
        <p:spPr>
          <a:xfrm>
            <a:off x="397328" y="1295400"/>
            <a:ext cx="8882743" cy="5201424"/>
          </a:xfrm>
          <a:prstGeom prst="rect">
            <a:avLst/>
          </a:prstGeom>
          <a:noFill/>
        </p:spPr>
        <p:txBody>
          <a:bodyPr wrap="square" rtlCol="0">
            <a:spAutoFit/>
          </a:bodyPr>
          <a:lstStyle/>
          <a:p>
            <a:r>
              <a:rPr lang="en-US" sz="2400" b="1" dirty="0" smtClean="0">
                <a:solidFill>
                  <a:schemeClr val="bg1"/>
                </a:solidFill>
              </a:rPr>
              <a:t>Be polite:  </a:t>
            </a:r>
          </a:p>
          <a:p>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Do not booth before </a:t>
            </a:r>
            <a:r>
              <a:rPr lang="en-US" sz="2400" b="1" dirty="0">
                <a:solidFill>
                  <a:schemeClr val="bg1"/>
                </a:solidFill>
              </a:rPr>
              <a:t>January </a:t>
            </a:r>
            <a:r>
              <a:rPr lang="en-US" sz="2400" b="1" dirty="0" smtClean="0">
                <a:solidFill>
                  <a:schemeClr val="bg1"/>
                </a:solidFill>
              </a:rPr>
              <a:t>18, 2016.</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Cancel your booth in </a:t>
            </a:r>
            <a:r>
              <a:rPr lang="en-US" sz="2400" b="1" dirty="0" err="1" smtClean="0">
                <a:solidFill>
                  <a:schemeClr val="bg1"/>
                </a:solidFill>
              </a:rPr>
              <a:t>eBudde</a:t>
            </a:r>
            <a:r>
              <a:rPr lang="en-US" sz="2400" b="1" dirty="0" smtClean="0">
                <a:solidFill>
                  <a:schemeClr val="bg1"/>
                </a:solidFill>
              </a:rPr>
              <a:t> if you can’t make it! </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Do not wear or bring competitor store items with you.</a:t>
            </a:r>
          </a:p>
          <a:p>
            <a:pPr marL="342900" indent="58738">
              <a:buFont typeface="Wingdings" pitchFamily="2" charset="2"/>
              <a:buChar char="Ø"/>
            </a:pPr>
            <a:r>
              <a:rPr lang="en-US" sz="2400" b="1" dirty="0">
                <a:solidFill>
                  <a:schemeClr val="bg1"/>
                </a:solidFill>
              </a:rPr>
              <a:t>	</a:t>
            </a:r>
            <a:r>
              <a:rPr lang="en-US" sz="2400" b="1" dirty="0" smtClean="0">
                <a:solidFill>
                  <a:schemeClr val="bg1"/>
                </a:solidFill>
              </a:rPr>
              <a:t>Don’t bring a Trader Joes bag to Fry’s.</a:t>
            </a:r>
          </a:p>
          <a:p>
            <a:pPr marL="342900" indent="-342900">
              <a:buFont typeface="Wingdings" pitchFamily="2" charset="2"/>
              <a:buChar char="Ø"/>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Check in with the store manager when arriving and leaving.</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Follow store set-up rules.</a:t>
            </a:r>
          </a:p>
          <a:p>
            <a:pPr marL="342900" indent="-342900">
              <a:buFont typeface="Arial" pitchFamily="34" charset="0"/>
              <a:buChar char="•"/>
            </a:pPr>
            <a:endParaRPr lang="en-US" sz="2400" b="1" dirty="0" smtClean="0">
              <a:solidFill>
                <a:schemeClr val="bg1"/>
              </a:solidFill>
            </a:endParaRPr>
          </a:p>
          <a:p>
            <a:endParaRPr lang="en-US" sz="2000" b="1" dirty="0" smtClean="0">
              <a:solidFill>
                <a:schemeClr val="bg1"/>
              </a:solidFill>
            </a:endParaRPr>
          </a:p>
        </p:txBody>
      </p:sp>
    </p:spTree>
    <p:extLst>
      <p:ext uri="{BB962C8B-B14F-4D97-AF65-F5344CB8AC3E}">
        <p14:creationId xmlns:p14="http://schemas.microsoft.com/office/powerpoint/2010/main" xmlns="" val="11225255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228600" y="457200"/>
            <a:ext cx="9143999" cy="838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533400" y="586533"/>
            <a:ext cx="8610600"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Booth Guidelines</a:t>
            </a:r>
            <a:endParaRPr lang="en-US" sz="3200" b="1" dirty="0">
              <a:solidFill>
                <a:schemeClr val="bg1"/>
              </a:solidFill>
              <a:latin typeface="+mj-lt"/>
              <a:ea typeface="+mn-ea"/>
              <a:cs typeface="Omnes Bold"/>
            </a:endParaRPr>
          </a:p>
        </p:txBody>
      </p:sp>
      <p:sp>
        <p:nvSpPr>
          <p:cNvPr id="2" name="TextBox 1"/>
          <p:cNvSpPr txBox="1"/>
          <p:nvPr/>
        </p:nvSpPr>
        <p:spPr>
          <a:xfrm>
            <a:off x="397328" y="1295400"/>
            <a:ext cx="8882743" cy="4832092"/>
          </a:xfrm>
          <a:prstGeom prst="rect">
            <a:avLst/>
          </a:prstGeom>
          <a:noFill/>
        </p:spPr>
        <p:txBody>
          <a:bodyPr wrap="square" rtlCol="0">
            <a:spAutoFit/>
          </a:bodyPr>
          <a:lstStyle/>
          <a:p>
            <a:pPr marL="342900" indent="-342900">
              <a:buFont typeface="Arial" pitchFamily="34" charset="0"/>
              <a:buChar char="•"/>
            </a:pPr>
            <a:r>
              <a:rPr lang="en-US" sz="2400" b="1" dirty="0" smtClean="0">
                <a:solidFill>
                  <a:schemeClr val="bg1"/>
                </a:solidFill>
              </a:rPr>
              <a:t>Appoint someone to safeguard  the cash box.</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Fanny bags may be preferable to a cash box.</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No more than $100 in the cash box.</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Do not accept bills over $20.  Council will not replace counterfeits over $20.</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Two adults and two girls at a booth. </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a:solidFill>
                  <a:schemeClr val="bg1"/>
                </a:solidFill>
              </a:rPr>
              <a:t>No more then 4 girls at a booth at a time. </a:t>
            </a:r>
            <a:endParaRPr lang="en-US" sz="2400" b="1" dirty="0" smtClean="0">
              <a:solidFill>
                <a:schemeClr val="bg1"/>
              </a:solidFill>
            </a:endParaRPr>
          </a:p>
          <a:p>
            <a:endParaRPr lang="en-US" sz="2000" b="1" dirty="0" smtClean="0">
              <a:solidFill>
                <a:schemeClr val="bg1"/>
              </a:solidFill>
            </a:endParaRPr>
          </a:p>
        </p:txBody>
      </p:sp>
    </p:spTree>
    <p:extLst>
      <p:ext uri="{BB962C8B-B14F-4D97-AF65-F5344CB8AC3E}">
        <p14:creationId xmlns:p14="http://schemas.microsoft.com/office/powerpoint/2010/main" xmlns="" val="35244491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228600" y="457200"/>
            <a:ext cx="9143999" cy="838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533400" y="586533"/>
            <a:ext cx="8610600"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Booth Guidelines</a:t>
            </a:r>
            <a:endParaRPr lang="en-US" sz="3200" b="1" dirty="0">
              <a:solidFill>
                <a:schemeClr val="bg1"/>
              </a:solidFill>
              <a:latin typeface="+mj-lt"/>
              <a:ea typeface="+mn-ea"/>
              <a:cs typeface="Omnes Bold"/>
            </a:endParaRPr>
          </a:p>
        </p:txBody>
      </p:sp>
      <p:sp>
        <p:nvSpPr>
          <p:cNvPr id="2" name="TextBox 1"/>
          <p:cNvSpPr txBox="1"/>
          <p:nvPr/>
        </p:nvSpPr>
        <p:spPr>
          <a:xfrm>
            <a:off x="397328" y="1295400"/>
            <a:ext cx="8882743" cy="4832092"/>
          </a:xfrm>
          <a:prstGeom prst="rect">
            <a:avLst/>
          </a:prstGeom>
          <a:noFill/>
        </p:spPr>
        <p:txBody>
          <a:bodyPr wrap="square" rtlCol="0">
            <a:spAutoFit/>
          </a:bodyPr>
          <a:lstStyle/>
          <a:p>
            <a:pPr marL="342900" indent="-342900">
              <a:buFont typeface="Arial" pitchFamily="34" charset="0"/>
              <a:buChar char="•"/>
            </a:pPr>
            <a:r>
              <a:rPr lang="en-US" sz="2400" b="1" dirty="0" smtClean="0">
                <a:solidFill>
                  <a:schemeClr val="bg1"/>
                </a:solidFill>
              </a:rPr>
              <a:t>Do not arrive more than 5 minutes before your shift and do not stay after your shift.</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Siblings/friends are not allowed.</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Wear Girl Scout identification.</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Do not allow girls to shout at customers.</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Clean your area when you leave.</a:t>
            </a:r>
          </a:p>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Leave a thank you card with the manager.</a:t>
            </a:r>
          </a:p>
          <a:p>
            <a:endParaRPr lang="en-US" sz="2000" b="1" dirty="0" smtClean="0">
              <a:solidFill>
                <a:schemeClr val="bg1"/>
              </a:solidFill>
            </a:endParaRPr>
          </a:p>
        </p:txBody>
      </p:sp>
    </p:spTree>
    <p:extLst>
      <p:ext uri="{BB962C8B-B14F-4D97-AF65-F5344CB8AC3E}">
        <p14:creationId xmlns:p14="http://schemas.microsoft.com/office/powerpoint/2010/main" xmlns="" val="31134769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2" name="Freeform 11"/>
          <p:cNvSpPr>
            <a:spLocks/>
          </p:cNvSpPr>
          <p:nvPr/>
        </p:nvSpPr>
        <p:spPr bwMode="auto">
          <a:xfrm>
            <a:off x="228600" y="457200"/>
            <a:ext cx="9143999" cy="838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13" name="TextBox 12"/>
          <p:cNvSpPr txBox="1"/>
          <p:nvPr/>
        </p:nvSpPr>
        <p:spPr>
          <a:xfrm>
            <a:off x="495299" y="604417"/>
            <a:ext cx="8610600" cy="584775"/>
          </a:xfrm>
          <a:prstGeom prst="rect">
            <a:avLst/>
          </a:prstGeom>
          <a:noFill/>
        </p:spPr>
        <p:txBody>
          <a:bodyPr wrap="square">
            <a:spAutoFit/>
          </a:bodyPr>
          <a:lstStyle/>
          <a:p>
            <a:pPr>
              <a:defRPr/>
            </a:pPr>
            <a:r>
              <a:rPr lang="en-US" sz="3200" b="1" dirty="0" smtClean="0">
                <a:solidFill>
                  <a:prstClr val="white"/>
                </a:solidFill>
                <a:cs typeface="Omnes Bold"/>
              </a:rPr>
              <a:t>Emergency???</a:t>
            </a:r>
            <a:endParaRPr lang="en-US" sz="3200" b="1" dirty="0">
              <a:solidFill>
                <a:prstClr val="white"/>
              </a:solidFill>
              <a:cs typeface="Omnes Bold"/>
            </a:endParaRPr>
          </a:p>
        </p:txBody>
      </p:sp>
      <p:sp>
        <p:nvSpPr>
          <p:cNvPr id="2" name="TextBox 1"/>
          <p:cNvSpPr txBox="1"/>
          <p:nvPr/>
        </p:nvSpPr>
        <p:spPr>
          <a:xfrm>
            <a:off x="359227" y="1456997"/>
            <a:ext cx="8882743" cy="4401205"/>
          </a:xfrm>
          <a:prstGeom prst="rect">
            <a:avLst/>
          </a:prstGeom>
          <a:noFill/>
        </p:spPr>
        <p:txBody>
          <a:bodyPr wrap="square" rtlCol="0">
            <a:spAutoFit/>
          </a:bodyPr>
          <a:lstStyle/>
          <a:p>
            <a:pPr marL="342900" indent="-342900">
              <a:buFont typeface="Arial" pitchFamily="34" charset="0"/>
              <a:buChar char="•"/>
            </a:pPr>
            <a:r>
              <a:rPr lang="en-US" sz="2000" b="1" dirty="0" smtClean="0">
                <a:solidFill>
                  <a:prstClr val="white"/>
                </a:solidFill>
              </a:rPr>
              <a:t>Follow the instructions on the MS-27 Emergency Card.</a:t>
            </a:r>
          </a:p>
          <a:p>
            <a:pPr marL="342900" indent="-342900">
              <a:buFont typeface="Arial" pitchFamily="34" charset="0"/>
              <a:buChar char="•"/>
            </a:pPr>
            <a:endParaRPr lang="en-US" sz="2000" b="1" dirty="0">
              <a:solidFill>
                <a:prstClr val="white"/>
              </a:solidFill>
            </a:endParaRPr>
          </a:p>
          <a:p>
            <a:pPr marL="342900" indent="-342900">
              <a:buFont typeface="Arial" pitchFamily="34" charset="0"/>
              <a:buChar char="•"/>
            </a:pPr>
            <a:r>
              <a:rPr lang="en-US" sz="2000" b="1" dirty="0" smtClean="0">
                <a:solidFill>
                  <a:prstClr val="white"/>
                </a:solidFill>
              </a:rPr>
              <a:t>Care for the immediate needs of the victim.</a:t>
            </a:r>
          </a:p>
          <a:p>
            <a:pPr marL="342900" indent="-342900">
              <a:buFont typeface="Arial" pitchFamily="34" charset="0"/>
              <a:buChar char="•"/>
            </a:pPr>
            <a:endParaRPr lang="en-US" sz="2000" b="1" dirty="0">
              <a:solidFill>
                <a:prstClr val="white"/>
              </a:solidFill>
            </a:endParaRPr>
          </a:p>
          <a:p>
            <a:pPr marL="342900" indent="-342900">
              <a:buFont typeface="Arial" pitchFamily="34" charset="0"/>
              <a:buChar char="•"/>
            </a:pPr>
            <a:r>
              <a:rPr lang="en-US" sz="2000" b="1" dirty="0" smtClean="0">
                <a:solidFill>
                  <a:prstClr val="white"/>
                </a:solidFill>
              </a:rPr>
              <a:t>Secure help, call 911.</a:t>
            </a:r>
          </a:p>
          <a:p>
            <a:pPr marL="342900" indent="-342900">
              <a:buFont typeface="Arial" pitchFamily="34" charset="0"/>
              <a:buChar char="•"/>
            </a:pPr>
            <a:endParaRPr lang="en-US" sz="2000" b="1" dirty="0">
              <a:solidFill>
                <a:prstClr val="white"/>
              </a:solidFill>
            </a:endParaRPr>
          </a:p>
          <a:p>
            <a:pPr marL="342900" indent="-342900">
              <a:buFont typeface="Arial" pitchFamily="34" charset="0"/>
              <a:buChar char="•"/>
            </a:pPr>
            <a:r>
              <a:rPr lang="en-US" sz="2000" b="1" dirty="0" smtClean="0">
                <a:solidFill>
                  <a:prstClr val="white"/>
                </a:solidFill>
              </a:rPr>
              <a:t>Contact your Troop and/or SU Product Manager if needed.</a:t>
            </a:r>
          </a:p>
          <a:p>
            <a:pPr marL="342900" indent="-342900">
              <a:buFont typeface="Arial" pitchFamily="34" charset="0"/>
              <a:buChar char="•"/>
            </a:pPr>
            <a:endParaRPr lang="en-US" sz="2000" b="1" dirty="0">
              <a:solidFill>
                <a:prstClr val="white"/>
              </a:solidFill>
            </a:endParaRPr>
          </a:p>
          <a:p>
            <a:pPr marL="342900" indent="-342900">
              <a:buFont typeface="Arial" pitchFamily="34" charset="0"/>
              <a:buChar char="•"/>
            </a:pPr>
            <a:r>
              <a:rPr lang="en-US" sz="2000" b="1" dirty="0" smtClean="0">
                <a:solidFill>
                  <a:prstClr val="white"/>
                </a:solidFill>
              </a:rPr>
              <a:t>Contact Council at 602 452 7000.  After hours call the emergency line at 602 531 5935.</a:t>
            </a:r>
          </a:p>
          <a:p>
            <a:pPr marL="342900" indent="-342900">
              <a:buFont typeface="Arial" pitchFamily="34" charset="0"/>
              <a:buChar char="•"/>
            </a:pPr>
            <a:endParaRPr lang="en-US" sz="2000" b="1" dirty="0" smtClean="0">
              <a:solidFill>
                <a:prstClr val="white"/>
              </a:solidFill>
            </a:endParaRPr>
          </a:p>
          <a:p>
            <a:pPr marL="342900" indent="-342900">
              <a:buFont typeface="Arial" pitchFamily="34" charset="0"/>
              <a:buChar char="•"/>
            </a:pPr>
            <a:r>
              <a:rPr lang="en-US" sz="2000" b="1" dirty="0" smtClean="0">
                <a:solidFill>
                  <a:prstClr val="white"/>
                </a:solidFill>
              </a:rPr>
              <a:t>Do not issue statements to the media.</a:t>
            </a:r>
          </a:p>
          <a:p>
            <a:pPr marL="342900" indent="-342900">
              <a:buFont typeface="Arial" pitchFamily="34" charset="0"/>
              <a:buChar char="•"/>
            </a:pPr>
            <a:endParaRPr lang="en-US" sz="2000" b="1" dirty="0">
              <a:solidFill>
                <a:prstClr val="white"/>
              </a:solidFill>
            </a:endParaRPr>
          </a:p>
          <a:p>
            <a:pPr marL="342900" indent="-342900">
              <a:buFont typeface="Arial" pitchFamily="34" charset="0"/>
              <a:buChar char="•"/>
            </a:pPr>
            <a:r>
              <a:rPr lang="en-US" sz="2000" b="1" dirty="0" smtClean="0">
                <a:solidFill>
                  <a:prstClr val="white"/>
                </a:solidFill>
              </a:rPr>
              <a:t>Do not post statements on social networking media. </a:t>
            </a:r>
          </a:p>
        </p:txBody>
      </p:sp>
    </p:spTree>
    <p:extLst>
      <p:ext uri="{BB962C8B-B14F-4D97-AF65-F5344CB8AC3E}">
        <p14:creationId xmlns:p14="http://schemas.microsoft.com/office/powerpoint/2010/main" xmlns="" val="19989451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168275" y="457199"/>
            <a:ext cx="9693275" cy="1419225"/>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533400" y="586533"/>
            <a:ext cx="8610600" cy="1569660"/>
          </a:xfrm>
          <a:prstGeom prst="rect">
            <a:avLst/>
          </a:prstGeom>
          <a:noFill/>
        </p:spPr>
        <p:txBody>
          <a:bodyPr wrap="square">
            <a:spAutoFit/>
          </a:bodyPr>
          <a:lstStyle/>
          <a:p>
            <a:pPr fontAlgn="auto">
              <a:spcBef>
                <a:spcPts val="0"/>
              </a:spcBef>
              <a:spcAft>
                <a:spcPts val="0"/>
              </a:spcAft>
              <a:defRPr/>
            </a:pPr>
            <a:r>
              <a:rPr lang="en-US" sz="3200" b="1" dirty="0">
                <a:solidFill>
                  <a:schemeClr val="bg1"/>
                </a:solidFill>
                <a:latin typeface="+mj-lt"/>
                <a:cs typeface="Omnes Bold"/>
              </a:rPr>
              <a:t>Cookie </a:t>
            </a:r>
            <a:r>
              <a:rPr lang="en-US" sz="3200" b="1" dirty="0" smtClean="0">
                <a:solidFill>
                  <a:schemeClr val="bg1"/>
                </a:solidFill>
                <a:latin typeface="+mj-lt"/>
                <a:cs typeface="Omnes Bold"/>
              </a:rPr>
              <a:t>Finder:  Important </a:t>
            </a:r>
            <a:r>
              <a:rPr lang="en-US" sz="3200" b="1" dirty="0">
                <a:solidFill>
                  <a:schemeClr val="bg1"/>
                </a:solidFill>
                <a:latin typeface="+mj-lt"/>
                <a:cs typeface="Omnes Bold"/>
              </a:rPr>
              <a:t>reasons to enter ALL booths into </a:t>
            </a:r>
            <a:r>
              <a:rPr lang="en-US" sz="3200" b="1" dirty="0" err="1">
                <a:solidFill>
                  <a:schemeClr val="bg1"/>
                </a:solidFill>
                <a:latin typeface="+mj-lt"/>
                <a:cs typeface="Omnes Bold"/>
              </a:rPr>
              <a:t>eBudde</a:t>
            </a:r>
            <a:r>
              <a:rPr lang="en-US" sz="3200" b="1" dirty="0">
                <a:solidFill>
                  <a:schemeClr val="bg1"/>
                </a:solidFill>
                <a:latin typeface="+mj-lt"/>
                <a:cs typeface="Omnes Bold"/>
              </a:rPr>
              <a:t>!</a:t>
            </a:r>
          </a:p>
          <a:p>
            <a:pPr fontAlgn="auto">
              <a:spcBef>
                <a:spcPts val="0"/>
              </a:spcBef>
              <a:spcAft>
                <a:spcPts val="0"/>
              </a:spcAft>
              <a:defRPr/>
            </a:pPr>
            <a:endParaRPr lang="en-US" sz="3200" b="1" dirty="0">
              <a:solidFill>
                <a:schemeClr val="bg1"/>
              </a:solidFill>
              <a:latin typeface="+mj-lt"/>
              <a:ea typeface="+mn-ea"/>
              <a:cs typeface="Omnes Bold"/>
            </a:endParaRPr>
          </a:p>
        </p:txBody>
      </p:sp>
      <p:sp>
        <p:nvSpPr>
          <p:cNvPr id="2" name="TextBox 1"/>
          <p:cNvSpPr txBox="1"/>
          <p:nvPr/>
        </p:nvSpPr>
        <p:spPr>
          <a:xfrm>
            <a:off x="294708" y="1600200"/>
            <a:ext cx="8882743" cy="3416320"/>
          </a:xfrm>
          <a:prstGeom prst="rect">
            <a:avLst/>
          </a:prstGeom>
          <a:noFill/>
        </p:spPr>
        <p:txBody>
          <a:bodyPr wrap="square" rtlCol="0">
            <a:spAutoFit/>
          </a:bodyPr>
          <a:lstStyle/>
          <a:p>
            <a:pPr marL="342900" indent="-342900">
              <a:buFont typeface="Arial" pitchFamily="34" charset="0"/>
              <a:buChar char="•"/>
            </a:pP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Customers looking for cookies will directed to the nearest cookie booth.</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We use this information to impress the stores who support our cookie booths.</a:t>
            </a:r>
          </a:p>
          <a:p>
            <a:pPr marL="342900" indent="-342900">
              <a:buFont typeface="Arial" pitchFamily="34" charset="0"/>
              <a:buChar char="•"/>
            </a:pP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All you have to do is enter </a:t>
            </a:r>
            <a:r>
              <a:rPr lang="en-US" sz="2400" b="1" dirty="0">
                <a:solidFill>
                  <a:schemeClr val="bg1"/>
                </a:solidFill>
              </a:rPr>
              <a:t>your </a:t>
            </a:r>
            <a:r>
              <a:rPr lang="en-US" sz="2400" b="1" dirty="0" smtClean="0">
                <a:solidFill>
                  <a:schemeClr val="bg1"/>
                </a:solidFill>
              </a:rPr>
              <a:t>booths </a:t>
            </a:r>
            <a:r>
              <a:rPr lang="en-US" sz="2400" b="1" dirty="0">
                <a:solidFill>
                  <a:schemeClr val="bg1"/>
                </a:solidFill>
              </a:rPr>
              <a:t>into </a:t>
            </a:r>
            <a:r>
              <a:rPr lang="en-US" sz="2400" b="1" dirty="0" err="1">
                <a:solidFill>
                  <a:schemeClr val="bg1"/>
                </a:solidFill>
              </a:rPr>
              <a:t>eBudde</a:t>
            </a:r>
            <a:r>
              <a:rPr lang="en-US" sz="2400" b="1" dirty="0">
                <a:solidFill>
                  <a:schemeClr val="bg1"/>
                </a:solidFill>
              </a:rPr>
              <a:t>.</a:t>
            </a:r>
          </a:p>
          <a:p>
            <a:pPr marL="342900" indent="-342900">
              <a:buFont typeface="Arial" pitchFamily="34" charset="0"/>
              <a:buChar char="•"/>
            </a:pPr>
            <a:endParaRPr lang="en-US" sz="2400" b="1" dirty="0" smtClean="0">
              <a:solidFill>
                <a:schemeClr val="bg1"/>
              </a:solidFill>
            </a:endParaRPr>
          </a:p>
        </p:txBody>
      </p:sp>
    </p:spTree>
    <p:extLst>
      <p:ext uri="{BB962C8B-B14F-4D97-AF65-F5344CB8AC3E}">
        <p14:creationId xmlns:p14="http://schemas.microsoft.com/office/powerpoint/2010/main" xmlns="" val="1402184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Freeform 13"/>
          <p:cNvSpPr>
            <a:spLocks/>
          </p:cNvSpPr>
          <p:nvPr/>
        </p:nvSpPr>
        <p:spPr bwMode="auto">
          <a:xfrm>
            <a:off x="381000" y="288925"/>
            <a:ext cx="8686799" cy="1366143"/>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26" name="TextBox 25"/>
          <p:cNvSpPr txBox="1"/>
          <p:nvPr/>
        </p:nvSpPr>
        <p:spPr>
          <a:xfrm>
            <a:off x="922112" y="577850"/>
            <a:ext cx="7999412"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Placing an Initial Cookie Order </a:t>
            </a:r>
            <a:endParaRPr lang="en-US" sz="3200" b="1" dirty="0">
              <a:solidFill>
                <a:schemeClr val="bg1"/>
              </a:solidFill>
              <a:latin typeface="+mj-lt"/>
              <a:ea typeface="+mn-ea"/>
              <a:cs typeface="Omnes Bold"/>
            </a:endParaRPr>
          </a:p>
        </p:txBody>
      </p:sp>
      <p:sp>
        <p:nvSpPr>
          <p:cNvPr id="2" name="TextBox 1"/>
          <p:cNvSpPr txBox="1"/>
          <p:nvPr/>
        </p:nvSpPr>
        <p:spPr>
          <a:xfrm>
            <a:off x="381001" y="1948934"/>
            <a:ext cx="7848600" cy="3693319"/>
          </a:xfrm>
          <a:prstGeom prst="rect">
            <a:avLst/>
          </a:prstGeom>
          <a:noFill/>
        </p:spPr>
        <p:txBody>
          <a:bodyPr wrap="square" rtlCol="0">
            <a:spAutoFit/>
          </a:bodyPr>
          <a:lstStyle/>
          <a:p>
            <a:pPr marL="285750" indent="-285750">
              <a:buFont typeface="Arial" pitchFamily="34" charset="0"/>
              <a:buChar char="•"/>
            </a:pPr>
            <a:r>
              <a:rPr lang="en-US" sz="2400" b="1" dirty="0" smtClean="0"/>
              <a:t>Adjusting for girl participation, established troops should place an order based on 80% of last year’s sale.</a:t>
            </a:r>
          </a:p>
          <a:p>
            <a:pPr marL="285750" indent="-285750">
              <a:buFont typeface="Arial" pitchFamily="34" charset="0"/>
              <a:buChar char="•"/>
            </a:pPr>
            <a:endParaRPr lang="en-US" sz="2400" b="1" dirty="0"/>
          </a:p>
          <a:p>
            <a:pPr marL="285750" indent="-285750">
              <a:buFont typeface="Arial" pitchFamily="34" charset="0"/>
              <a:buChar char="•"/>
            </a:pPr>
            <a:r>
              <a:rPr lang="en-US" sz="2400" b="1" dirty="0" smtClean="0"/>
              <a:t>New troops should place an 80% order based on the per girl average for their age group.</a:t>
            </a:r>
          </a:p>
          <a:p>
            <a:pPr marL="285750" indent="-285750">
              <a:buFont typeface="Arial" pitchFamily="34" charset="0"/>
              <a:buChar char="•"/>
            </a:pPr>
            <a:endParaRPr lang="en-US" sz="2400" b="1" dirty="0"/>
          </a:p>
          <a:p>
            <a:pPr marL="285750" indent="-285750">
              <a:buFont typeface="Arial" pitchFamily="34" charset="0"/>
              <a:buChar char="•"/>
            </a:pPr>
            <a:r>
              <a:rPr lang="en-US" sz="2400" b="1" dirty="0"/>
              <a:t>All troops should make a healthy initial order to avoid council wide inventory shortages.</a:t>
            </a:r>
          </a:p>
          <a:p>
            <a:pPr marL="285750" indent="-285750">
              <a:buFont typeface="Arial" pitchFamily="34" charset="0"/>
              <a:buChar char="•"/>
            </a:pPr>
            <a:endParaRPr lang="en-US" sz="2400" b="1" dirty="0" smtClean="0"/>
          </a:p>
          <a:p>
            <a:pPr marL="285750" indent="-285750">
              <a:buFont typeface="Arial" pitchFamily="34" charset="0"/>
              <a:buChar char="•"/>
            </a:pPr>
            <a:endParaRPr lang="en-US" b="1" dirty="0"/>
          </a:p>
        </p:txBody>
      </p:sp>
    </p:spTree>
    <p:extLst>
      <p:ext uri="{BB962C8B-B14F-4D97-AF65-F5344CB8AC3E}">
        <p14:creationId xmlns:p14="http://schemas.microsoft.com/office/powerpoint/2010/main" xmlns="" val="21446676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1" name="Freeform 10"/>
          <p:cNvSpPr/>
          <p:nvPr/>
        </p:nvSpPr>
        <p:spPr>
          <a:xfrm>
            <a:off x="145629" y="260350"/>
            <a:ext cx="8343284" cy="913357"/>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274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TextBox 12"/>
          <p:cNvSpPr txBox="1"/>
          <p:nvPr/>
        </p:nvSpPr>
        <p:spPr>
          <a:xfrm>
            <a:off x="188993" y="375950"/>
            <a:ext cx="7899497" cy="1077218"/>
          </a:xfrm>
          <a:prstGeom prst="rect">
            <a:avLst/>
          </a:prstGeom>
          <a:noFill/>
        </p:spPr>
        <p:txBody>
          <a:bodyPr wrap="square">
            <a:spAutoFit/>
          </a:bodyPr>
          <a:lstStyle/>
          <a:p>
            <a:pPr defTabSz="457200">
              <a:defRPr/>
            </a:pPr>
            <a:r>
              <a:rPr lang="en-US" sz="3200" b="1" dirty="0" smtClean="0">
                <a:solidFill>
                  <a:prstClr val="white"/>
                </a:solidFill>
                <a:ea typeface="MS PGothic" pitchFamily="34" charset="-128"/>
                <a:cs typeface="Omnes Bold"/>
              </a:rPr>
              <a:t>What About Toffee-</a:t>
            </a:r>
            <a:r>
              <a:rPr lang="en-US" sz="3200" b="1" dirty="0" err="1" smtClean="0">
                <a:solidFill>
                  <a:prstClr val="white"/>
                </a:solidFill>
                <a:ea typeface="MS PGothic" pitchFamily="34" charset="-128"/>
                <a:cs typeface="Omnes Bold"/>
              </a:rPr>
              <a:t>Tastic</a:t>
            </a:r>
            <a:r>
              <a:rPr lang="en-US" sz="3200" b="1" dirty="0" smtClean="0">
                <a:solidFill>
                  <a:prstClr val="white"/>
                </a:solidFill>
                <a:ea typeface="MS PGothic" pitchFamily="34" charset="-128"/>
                <a:cs typeface="Omnes Bold"/>
              </a:rPr>
              <a:t>?!</a:t>
            </a:r>
            <a:endParaRPr lang="en-US" sz="3200" b="1" dirty="0">
              <a:solidFill>
                <a:prstClr val="white"/>
              </a:solidFill>
              <a:ea typeface="MS PGothic" pitchFamily="34" charset="-128"/>
              <a:cs typeface="Omnes Bold"/>
            </a:endParaRPr>
          </a:p>
          <a:p>
            <a:pPr defTabSz="457200">
              <a:defRPr/>
            </a:pPr>
            <a:endParaRPr lang="en-US" sz="3200" b="1" dirty="0">
              <a:solidFill>
                <a:prstClr val="white"/>
              </a:solidFill>
              <a:ea typeface="MS PGothic" pitchFamily="34" charset="-128"/>
              <a:cs typeface="Omnes Bold"/>
            </a:endParaRPr>
          </a:p>
        </p:txBody>
      </p:sp>
      <p:sp>
        <p:nvSpPr>
          <p:cNvPr id="10" name="TextBox 9"/>
          <p:cNvSpPr txBox="1"/>
          <p:nvPr/>
        </p:nvSpPr>
        <p:spPr>
          <a:xfrm>
            <a:off x="236538" y="1146263"/>
            <a:ext cx="8091572" cy="4893647"/>
          </a:xfrm>
          <a:prstGeom prst="rect">
            <a:avLst/>
          </a:prstGeom>
          <a:noFill/>
        </p:spPr>
        <p:txBody>
          <a:bodyPr wrap="square" rtlCol="0">
            <a:spAutoFit/>
          </a:bodyPr>
          <a:lstStyle/>
          <a:p>
            <a:pPr marL="342900" indent="-342900" defTabSz="457200" fontAlgn="base">
              <a:spcBef>
                <a:spcPct val="0"/>
              </a:spcBef>
              <a:spcAft>
                <a:spcPct val="0"/>
              </a:spcAft>
              <a:buFont typeface="Arial" pitchFamily="34" charset="0"/>
              <a:buChar char="•"/>
            </a:pPr>
            <a:r>
              <a:rPr lang="en-US" sz="2400" b="1" dirty="0" smtClean="0">
                <a:solidFill>
                  <a:prstClr val="black"/>
                </a:solidFill>
                <a:ea typeface="MS PGothic" pitchFamily="34" charset="-128"/>
              </a:rPr>
              <a:t>Toffee-Tastic is the gluten-free cookie that GSACPC is offering.</a:t>
            </a:r>
          </a:p>
          <a:p>
            <a:pPr marL="342900" indent="-342900" defTabSz="457200" fontAlgn="base">
              <a:spcBef>
                <a:spcPct val="0"/>
              </a:spcBef>
              <a:spcAft>
                <a:spcPct val="0"/>
              </a:spcAft>
              <a:buFont typeface="Arial" pitchFamily="34" charset="0"/>
              <a:buChar char="•"/>
            </a:pPr>
            <a:endParaRPr lang="en-US" sz="2400" b="1" dirty="0" smtClean="0">
              <a:solidFill>
                <a:prstClr val="black"/>
              </a:solidFill>
              <a:ea typeface="MS PGothic" pitchFamily="34" charset="-128"/>
            </a:endParaRPr>
          </a:p>
          <a:p>
            <a:pPr marL="342900" indent="-342900" defTabSz="457200" fontAlgn="base">
              <a:spcBef>
                <a:spcPct val="0"/>
              </a:spcBef>
              <a:spcAft>
                <a:spcPct val="0"/>
              </a:spcAft>
              <a:buFont typeface="Arial" pitchFamily="34" charset="0"/>
              <a:buChar char="•"/>
            </a:pPr>
            <a:r>
              <a:rPr lang="en-US" sz="2400" b="1" dirty="0" smtClean="0">
                <a:solidFill>
                  <a:prstClr val="black"/>
                </a:solidFill>
                <a:ea typeface="MS PGothic" pitchFamily="34" charset="-128"/>
              </a:rPr>
              <a:t>Troops were invited in September to put in an order for Toffees.  They are responsible for the amount ordered and it will be uploaded into eBudde by the Product Program Team.  Troop will not be able to add or subtract from the number preordered. </a:t>
            </a:r>
          </a:p>
          <a:p>
            <a:pPr marL="342900" indent="-342900" defTabSz="457200" fontAlgn="base">
              <a:spcBef>
                <a:spcPct val="0"/>
              </a:spcBef>
              <a:spcAft>
                <a:spcPct val="0"/>
              </a:spcAft>
              <a:buFont typeface="Arial" pitchFamily="34" charset="0"/>
              <a:buChar char="•"/>
            </a:pPr>
            <a:endParaRPr lang="en-US" sz="2400" b="1" dirty="0" smtClean="0">
              <a:solidFill>
                <a:prstClr val="black"/>
              </a:solidFill>
              <a:ea typeface="MS PGothic" pitchFamily="34" charset="-128"/>
            </a:endParaRPr>
          </a:p>
          <a:p>
            <a:pPr marL="342900" indent="-342900" defTabSz="457200" fontAlgn="base">
              <a:spcBef>
                <a:spcPct val="0"/>
              </a:spcBef>
              <a:spcAft>
                <a:spcPct val="0"/>
              </a:spcAft>
              <a:buFont typeface="Arial" pitchFamily="34" charset="0"/>
              <a:buChar char="•"/>
            </a:pPr>
            <a:r>
              <a:rPr lang="en-US" sz="2400" b="1" dirty="0" smtClean="0">
                <a:solidFill>
                  <a:prstClr val="black"/>
                </a:solidFill>
                <a:ea typeface="MS PGothic" pitchFamily="34" charset="-128"/>
              </a:rPr>
              <a:t>We will have a limited amount of Toffee-</a:t>
            </a:r>
            <a:r>
              <a:rPr lang="en-US" sz="2400" b="1" dirty="0" err="1" smtClean="0">
                <a:solidFill>
                  <a:prstClr val="black"/>
                </a:solidFill>
                <a:ea typeface="MS PGothic" pitchFamily="34" charset="-128"/>
              </a:rPr>
              <a:t>tastics</a:t>
            </a:r>
            <a:r>
              <a:rPr lang="en-US" sz="2400" b="1" dirty="0" smtClean="0">
                <a:solidFill>
                  <a:prstClr val="black"/>
                </a:solidFill>
                <a:ea typeface="MS PGothic" pitchFamily="34" charset="-128"/>
              </a:rPr>
              <a:t> at ONLY the Council Warehouse, but preference will be given to NEW TROOPS and IGMs.</a:t>
            </a:r>
          </a:p>
          <a:p>
            <a:pPr marL="342900" indent="-342900" defTabSz="457200" fontAlgn="base">
              <a:spcBef>
                <a:spcPct val="0"/>
              </a:spcBef>
              <a:spcAft>
                <a:spcPct val="0"/>
              </a:spcAft>
              <a:buFont typeface="Arial" pitchFamily="34" charset="0"/>
              <a:buChar char="•"/>
            </a:pPr>
            <a:endParaRPr lang="en-US" sz="2400" b="1" dirty="0" smtClean="0">
              <a:solidFill>
                <a:prstClr val="black"/>
              </a:solidFill>
              <a:ea typeface="MS PGothic" pitchFamily="34" charset="-128"/>
            </a:endParaRPr>
          </a:p>
        </p:txBody>
      </p:sp>
    </p:spTree>
    <p:extLst>
      <p:ext uri="{BB962C8B-B14F-4D97-AF65-F5344CB8AC3E}">
        <p14:creationId xmlns:p14="http://schemas.microsoft.com/office/powerpoint/2010/main" xmlns="" val="16550794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10"/>
          <p:cNvSpPr/>
          <p:nvPr/>
        </p:nvSpPr>
        <p:spPr>
          <a:xfrm>
            <a:off x="148739" y="260349"/>
            <a:ext cx="8343284" cy="913357"/>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274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11187" y="376238"/>
            <a:ext cx="6704013"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cs typeface="Omnes Bold"/>
              </a:rPr>
              <a:t>Why the Cookie Progam is Important?</a:t>
            </a:r>
            <a:endParaRPr lang="en-US" sz="3200" b="1" dirty="0">
              <a:solidFill>
                <a:schemeClr val="bg1"/>
              </a:solidFill>
              <a:cs typeface="Omnes Bold"/>
            </a:endParaRPr>
          </a:p>
        </p:txBody>
      </p:sp>
      <p:sp>
        <p:nvSpPr>
          <p:cNvPr id="3" name="TextBox 2"/>
          <p:cNvSpPr txBox="1"/>
          <p:nvPr/>
        </p:nvSpPr>
        <p:spPr>
          <a:xfrm>
            <a:off x="611187" y="1295400"/>
            <a:ext cx="7542213" cy="5324535"/>
          </a:xfrm>
          <a:prstGeom prst="rect">
            <a:avLst/>
          </a:prstGeom>
          <a:noFill/>
        </p:spPr>
        <p:txBody>
          <a:bodyPr wrap="square" rtlCol="0">
            <a:spAutoFit/>
          </a:bodyPr>
          <a:lstStyle/>
          <a:p>
            <a:pPr marL="285750" indent="-285750">
              <a:buFont typeface="Arial" pitchFamily="34" charset="0"/>
              <a:buChar char="•"/>
            </a:pPr>
            <a:r>
              <a:rPr lang="en-US" sz="2000" b="1" dirty="0" smtClean="0"/>
              <a:t>Money Management:  </a:t>
            </a:r>
            <a:r>
              <a:rPr lang="en-US" sz="2000" b="1" i="1" dirty="0" smtClean="0"/>
              <a:t>Practical Life Skills</a:t>
            </a:r>
          </a:p>
          <a:p>
            <a:pPr marL="742950" lvl="1" indent="-285750">
              <a:buFont typeface="Arial" pitchFamily="34" charset="0"/>
              <a:buChar char="•"/>
            </a:pPr>
            <a:r>
              <a:rPr lang="en-US" sz="2000" b="1" dirty="0"/>
              <a:t>C</a:t>
            </a:r>
            <a:r>
              <a:rPr lang="en-US" sz="2000" b="1" dirty="0" smtClean="0"/>
              <a:t>ounting boxes</a:t>
            </a:r>
          </a:p>
          <a:p>
            <a:pPr marL="742950" lvl="1" indent="-285750">
              <a:buFont typeface="Arial" pitchFamily="34" charset="0"/>
              <a:buChar char="•"/>
            </a:pPr>
            <a:r>
              <a:rPr lang="en-US" sz="2000" b="1" dirty="0"/>
              <a:t>Making change</a:t>
            </a:r>
          </a:p>
          <a:p>
            <a:pPr marL="742950" lvl="1" indent="-285750">
              <a:buFont typeface="Arial" pitchFamily="34" charset="0"/>
              <a:buChar char="•"/>
            </a:pPr>
            <a:r>
              <a:rPr lang="en-US" sz="2000" b="1" dirty="0"/>
              <a:t>C</a:t>
            </a:r>
            <a:r>
              <a:rPr lang="en-US" sz="2000" b="1" dirty="0" smtClean="0"/>
              <a:t>reating a budget and business plan</a:t>
            </a:r>
          </a:p>
          <a:p>
            <a:pPr marL="742950" lvl="1" indent="-285750">
              <a:buFont typeface="Arial" pitchFamily="34" charset="0"/>
              <a:buChar char="•"/>
            </a:pPr>
            <a:endParaRPr lang="en-US" sz="2000" b="1" dirty="0" smtClean="0"/>
          </a:p>
          <a:p>
            <a:pPr marL="285750" indent="-285750">
              <a:buFont typeface="Arial" pitchFamily="34" charset="0"/>
              <a:buChar char="•"/>
            </a:pPr>
            <a:r>
              <a:rPr lang="en-US" sz="2000" b="1" dirty="0" smtClean="0"/>
              <a:t>People Skills:  </a:t>
            </a:r>
            <a:r>
              <a:rPr lang="en-US" sz="2000" b="1" i="1" dirty="0" smtClean="0"/>
              <a:t>Healthy Relationships and Conflict Resolution </a:t>
            </a:r>
          </a:p>
          <a:p>
            <a:pPr marL="742950" lvl="1" indent="-285750">
              <a:buFont typeface="Arial" pitchFamily="34" charset="0"/>
              <a:buChar char="•"/>
            </a:pPr>
            <a:r>
              <a:rPr lang="en-US" sz="2000" b="1" dirty="0" smtClean="0"/>
              <a:t>Talking to customers</a:t>
            </a:r>
          </a:p>
          <a:p>
            <a:pPr marL="742950" lvl="1" indent="-285750">
              <a:buFont typeface="Arial" pitchFamily="34" charset="0"/>
              <a:buChar char="•"/>
            </a:pPr>
            <a:r>
              <a:rPr lang="en-US" sz="2000" b="1" dirty="0"/>
              <a:t>L</a:t>
            </a:r>
            <a:r>
              <a:rPr lang="en-US" sz="2000" b="1" dirty="0" smtClean="0"/>
              <a:t>earning to articulate </a:t>
            </a:r>
          </a:p>
          <a:p>
            <a:pPr marL="742950" lvl="1" indent="-285750">
              <a:buFont typeface="Arial" pitchFamily="34" charset="0"/>
              <a:buChar char="•"/>
            </a:pPr>
            <a:r>
              <a:rPr lang="en-US" sz="2000" b="1" dirty="0" smtClean="0"/>
              <a:t>Learning that it’s okay if a customer says, ‘no thank you’</a:t>
            </a:r>
          </a:p>
          <a:p>
            <a:pPr marL="285750" indent="-285750">
              <a:buFont typeface="Arial" pitchFamily="34" charset="0"/>
              <a:buChar char="•"/>
            </a:pPr>
            <a:endParaRPr lang="en-US" sz="2000" b="1" dirty="0" smtClean="0"/>
          </a:p>
          <a:p>
            <a:pPr marL="285750" indent="-285750">
              <a:buFont typeface="Arial" pitchFamily="34" charset="0"/>
              <a:buChar char="•"/>
            </a:pPr>
            <a:r>
              <a:rPr lang="en-US" sz="2000" b="1" dirty="0" smtClean="0"/>
              <a:t>Business Ethics:  </a:t>
            </a:r>
            <a:r>
              <a:rPr lang="en-US" sz="2000" b="1" i="1" dirty="0" smtClean="0"/>
              <a:t>Positive Values</a:t>
            </a:r>
          </a:p>
          <a:p>
            <a:pPr marL="742950" lvl="1" indent="-285750">
              <a:buFont typeface="Arial" pitchFamily="34" charset="0"/>
              <a:buChar char="•"/>
            </a:pPr>
            <a:r>
              <a:rPr lang="en-US" sz="2000" b="1" dirty="0" smtClean="0"/>
              <a:t>Philanthropy and supporting her Council</a:t>
            </a:r>
          </a:p>
          <a:p>
            <a:pPr marL="742950" lvl="1" indent="-285750">
              <a:buFont typeface="Arial" pitchFamily="34" charset="0"/>
              <a:buChar char="•"/>
            </a:pPr>
            <a:r>
              <a:rPr lang="en-US" sz="2000" b="1" dirty="0" smtClean="0"/>
              <a:t>Communication and inventory Management</a:t>
            </a:r>
          </a:p>
          <a:p>
            <a:pPr marL="742950" lvl="1" indent="-285750">
              <a:buFont typeface="Arial" pitchFamily="34" charset="0"/>
              <a:buChar char="•"/>
            </a:pPr>
            <a:r>
              <a:rPr lang="en-US" sz="2000" b="1" dirty="0" smtClean="0"/>
              <a:t>Customer appreciation</a:t>
            </a:r>
          </a:p>
          <a:p>
            <a:pPr marL="742950" lvl="1" indent="-285750" algn="ctr">
              <a:buFont typeface="Arial" pitchFamily="34" charset="0"/>
              <a:buChar char="•"/>
            </a:pPr>
            <a:endParaRPr lang="en-US" sz="2000" b="1" i="1" dirty="0" smtClean="0"/>
          </a:p>
          <a:p>
            <a:pPr marL="742950" lvl="1" indent="-285750" algn="ctr">
              <a:buFont typeface="Arial" pitchFamily="34" charset="0"/>
              <a:buChar char="•"/>
            </a:pPr>
            <a:r>
              <a:rPr lang="en-US" sz="2000" b="1" i="1" dirty="0" smtClean="0"/>
              <a:t>Our Neighborhood Cookie Rally:  Friday, January 8</a:t>
            </a:r>
            <a:r>
              <a:rPr lang="en-US" sz="2000" b="1" i="1" baseline="30000" dirty="0" smtClean="0"/>
              <a:t>th</a:t>
            </a:r>
            <a:r>
              <a:rPr lang="en-US" sz="2000" b="1" i="1" dirty="0" smtClean="0"/>
              <a:t> </a:t>
            </a:r>
            <a:r>
              <a:rPr lang="en-US" sz="2000" b="1" i="1" dirty="0" smtClean="0"/>
              <a:t>6:00-8:00 at Mountainside Middle School</a:t>
            </a:r>
            <a:endParaRPr lang="en-US" sz="2000" b="1" i="1"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200" y="1524000"/>
            <a:ext cx="1582102" cy="711762"/>
          </a:xfrm>
          <a:prstGeom prst="rect">
            <a:avLst/>
          </a:prstGeom>
        </p:spPr>
      </p:pic>
    </p:spTree>
    <p:extLst>
      <p:ext uri="{BB962C8B-B14F-4D97-AF65-F5344CB8AC3E}">
        <p14:creationId xmlns:p14="http://schemas.microsoft.com/office/powerpoint/2010/main" xmlns="" val="16790483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Freeform 13"/>
          <p:cNvSpPr>
            <a:spLocks/>
          </p:cNvSpPr>
          <p:nvPr/>
        </p:nvSpPr>
        <p:spPr bwMode="auto">
          <a:xfrm>
            <a:off x="381000" y="288925"/>
            <a:ext cx="8686799" cy="1366143"/>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26" name="TextBox 25"/>
          <p:cNvSpPr txBox="1"/>
          <p:nvPr/>
        </p:nvSpPr>
        <p:spPr>
          <a:xfrm>
            <a:off x="922112" y="577850"/>
            <a:ext cx="7999412"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Initial Troop Cookie Order Reward </a:t>
            </a:r>
            <a:endParaRPr lang="en-US" sz="3200" b="1" dirty="0">
              <a:solidFill>
                <a:schemeClr val="bg1"/>
              </a:solidFill>
              <a:latin typeface="+mj-lt"/>
              <a:ea typeface="+mn-ea"/>
              <a:cs typeface="Omnes Bold"/>
            </a:endParaRPr>
          </a:p>
        </p:txBody>
      </p:sp>
      <p:sp>
        <p:nvSpPr>
          <p:cNvPr id="2" name="TextBox 1"/>
          <p:cNvSpPr txBox="1"/>
          <p:nvPr/>
        </p:nvSpPr>
        <p:spPr>
          <a:xfrm>
            <a:off x="152400" y="1752600"/>
            <a:ext cx="8669597" cy="4893647"/>
          </a:xfrm>
          <a:prstGeom prst="rect">
            <a:avLst/>
          </a:prstGeom>
          <a:noFill/>
        </p:spPr>
        <p:txBody>
          <a:bodyPr wrap="square" rtlCol="0">
            <a:spAutoFit/>
          </a:bodyPr>
          <a:lstStyle/>
          <a:p>
            <a:endParaRPr lang="en-US" sz="2400" b="1" dirty="0" smtClean="0"/>
          </a:p>
          <a:p>
            <a:r>
              <a:rPr lang="en-US" sz="2400" b="1" dirty="0" smtClean="0"/>
              <a:t>Troops who have a PGA of 160 or more on their</a:t>
            </a:r>
          </a:p>
          <a:p>
            <a:r>
              <a:rPr lang="en-US" sz="2400" b="1" dirty="0" smtClean="0"/>
              <a:t> initial order will earn a t-shirt.</a:t>
            </a:r>
          </a:p>
          <a:p>
            <a:pPr marL="342900" indent="-342900">
              <a:buFont typeface="Arial" pitchFamily="34" charset="0"/>
              <a:buChar char="•"/>
            </a:pPr>
            <a:r>
              <a:rPr lang="en-US" sz="2400" b="1" dirty="0" smtClean="0"/>
              <a:t>1 shirt per girl</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1 free adult shirt per troop</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Up to 3 additional adult t-shirts may be ordered on </a:t>
            </a:r>
            <a:r>
              <a:rPr lang="en-US" sz="2400" b="1" dirty="0" err="1" smtClean="0"/>
              <a:t>eBudde</a:t>
            </a:r>
            <a:r>
              <a:rPr lang="en-US" sz="2400" b="1" dirty="0" smtClean="0"/>
              <a:t> at time of initial order</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Additional t-shirts are $6.00 each and will be debited from the with the first ACH on February 11.  </a:t>
            </a:r>
          </a:p>
          <a:p>
            <a:endParaRPr lang="en-US" sz="2400" b="1" dirty="0"/>
          </a:p>
        </p:txBody>
      </p:sp>
      <p:pic>
        <p:nvPicPr>
          <p:cNvPr id="9218" name="Picture 2" descr="C:\Users\jlemire\AppData\Local\Microsoft\Windows\Temporary Internet Files\Content.Outlook\OAPT0KMD\cookie-incentive-tshirt_2015_mock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44529" y="1655068"/>
            <a:ext cx="2496129" cy="26209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1268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Freeform 13"/>
          <p:cNvSpPr>
            <a:spLocks/>
          </p:cNvSpPr>
          <p:nvPr/>
        </p:nvSpPr>
        <p:spPr bwMode="auto">
          <a:xfrm>
            <a:off x="381000" y="288925"/>
            <a:ext cx="8686799" cy="1366143"/>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26" name="TextBox 25"/>
          <p:cNvSpPr txBox="1"/>
          <p:nvPr/>
        </p:nvSpPr>
        <p:spPr>
          <a:xfrm>
            <a:off x="922112" y="577850"/>
            <a:ext cx="7999412"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Initial Troop Cookie Order Reward </a:t>
            </a:r>
            <a:endParaRPr lang="en-US" sz="3200" b="1" dirty="0">
              <a:solidFill>
                <a:schemeClr val="bg1"/>
              </a:solidFill>
              <a:latin typeface="+mj-lt"/>
              <a:ea typeface="+mn-ea"/>
              <a:cs typeface="Omnes Bold"/>
            </a:endParaRPr>
          </a:p>
        </p:txBody>
      </p:sp>
      <p:sp>
        <p:nvSpPr>
          <p:cNvPr id="2" name="TextBox 1"/>
          <p:cNvSpPr txBox="1"/>
          <p:nvPr/>
        </p:nvSpPr>
        <p:spPr>
          <a:xfrm>
            <a:off x="76200" y="1689627"/>
            <a:ext cx="6629400" cy="3416320"/>
          </a:xfrm>
          <a:prstGeom prst="rect">
            <a:avLst/>
          </a:prstGeom>
          <a:noFill/>
        </p:spPr>
        <p:txBody>
          <a:bodyPr wrap="square" rtlCol="0">
            <a:spAutoFit/>
          </a:bodyPr>
          <a:lstStyle/>
          <a:p>
            <a:pPr marL="342900" indent="-342900">
              <a:buFont typeface="Arial" pitchFamily="34" charset="0"/>
              <a:buChar char="•"/>
            </a:pPr>
            <a:r>
              <a:rPr lang="en-US" sz="2400" b="1" dirty="0" smtClean="0"/>
              <a:t>Troops must place the initial reward order into eBudde.</a:t>
            </a:r>
          </a:p>
          <a:p>
            <a:pPr marL="342900" indent="-342900">
              <a:buFont typeface="Arial" pitchFamily="34" charset="0"/>
              <a:buChar char="•"/>
            </a:pPr>
            <a:endParaRPr lang="en-US" sz="2400" b="1" dirty="0"/>
          </a:p>
          <a:p>
            <a:pPr marL="342900" indent="-342900">
              <a:buFont typeface="Arial" pitchFamily="34" charset="0"/>
              <a:buChar char="•"/>
            </a:pPr>
            <a:r>
              <a:rPr lang="en-US" sz="2400" b="1" dirty="0" smtClean="0"/>
              <a:t>Each girl selling must be assigned one package of cookies in eBudde under the initial order tab to be eligible for the </a:t>
            </a:r>
            <a:r>
              <a:rPr lang="en-US" sz="2400" b="1" dirty="0"/>
              <a:t>i</a:t>
            </a:r>
            <a:r>
              <a:rPr lang="en-US" sz="2400" b="1" dirty="0" smtClean="0"/>
              <a:t>nitial </a:t>
            </a:r>
            <a:r>
              <a:rPr lang="en-US" sz="2400" b="1" dirty="0"/>
              <a:t>o</a:t>
            </a:r>
            <a:r>
              <a:rPr lang="en-US" sz="2400" b="1" dirty="0" smtClean="0"/>
              <a:t>rder </a:t>
            </a:r>
            <a:r>
              <a:rPr lang="en-US" sz="2400" b="1" dirty="0"/>
              <a:t>r</a:t>
            </a:r>
            <a:r>
              <a:rPr lang="en-US" sz="2400" b="1" dirty="0" smtClean="0"/>
              <a:t>eward.  </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Troops who do not enter the initial order reward forfeit the t-shirt reward.</a:t>
            </a:r>
          </a:p>
        </p:txBody>
      </p:sp>
      <p:sp>
        <p:nvSpPr>
          <p:cNvPr id="4" name="TextBox 3"/>
          <p:cNvSpPr txBox="1"/>
          <p:nvPr/>
        </p:nvSpPr>
        <p:spPr>
          <a:xfrm>
            <a:off x="457200" y="5257800"/>
            <a:ext cx="7772400" cy="1477328"/>
          </a:xfrm>
          <a:prstGeom prst="rect">
            <a:avLst/>
          </a:prstGeom>
          <a:noFill/>
        </p:spPr>
        <p:txBody>
          <a:bodyPr wrap="square" rtlCol="0">
            <a:spAutoFit/>
          </a:bodyPr>
          <a:lstStyle/>
          <a:p>
            <a:pPr algn="ctr"/>
            <a:r>
              <a:rPr lang="en-US" b="1" i="1" dirty="0"/>
              <a:t>There will be NO ADDITIONAL shirts available through Council for adults or </a:t>
            </a:r>
            <a:r>
              <a:rPr lang="en-US" b="1" i="1" dirty="0" smtClean="0"/>
              <a:t>girls</a:t>
            </a:r>
            <a:r>
              <a:rPr lang="en-US" b="1" i="1" dirty="0"/>
              <a:t>.</a:t>
            </a:r>
          </a:p>
          <a:p>
            <a:pPr algn="ctr"/>
            <a:endParaRPr lang="en-US" b="1" i="1" dirty="0"/>
          </a:p>
          <a:p>
            <a:pPr algn="ctr"/>
            <a:r>
              <a:rPr lang="en-US" b="1" i="1" dirty="0"/>
              <a:t>All t-shirt orders must be entered into </a:t>
            </a:r>
            <a:r>
              <a:rPr lang="en-US" b="1" i="1" dirty="0" err="1"/>
              <a:t>eBudde</a:t>
            </a:r>
            <a:r>
              <a:rPr lang="en-US" b="1" i="1" dirty="0"/>
              <a:t> at the initial order or the t-shirt reward will be forfeited  </a:t>
            </a:r>
          </a:p>
        </p:txBody>
      </p:sp>
    </p:spTree>
    <p:extLst>
      <p:ext uri="{BB962C8B-B14F-4D97-AF65-F5344CB8AC3E}">
        <p14:creationId xmlns:p14="http://schemas.microsoft.com/office/powerpoint/2010/main" xmlns="" val="4828111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Freeform 13"/>
          <p:cNvSpPr>
            <a:spLocks/>
          </p:cNvSpPr>
          <p:nvPr/>
        </p:nvSpPr>
        <p:spPr bwMode="auto">
          <a:xfrm>
            <a:off x="381000" y="288925"/>
            <a:ext cx="8686799" cy="1366143"/>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26" name="TextBox 25"/>
          <p:cNvSpPr txBox="1"/>
          <p:nvPr/>
        </p:nvSpPr>
        <p:spPr>
          <a:xfrm>
            <a:off x="922112" y="577850"/>
            <a:ext cx="7999412"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Managing Girl Inventory</a:t>
            </a:r>
            <a:endParaRPr lang="en-US" sz="3200" b="1" dirty="0">
              <a:solidFill>
                <a:schemeClr val="bg1"/>
              </a:solidFill>
              <a:latin typeface="+mj-lt"/>
              <a:ea typeface="+mn-ea"/>
              <a:cs typeface="Omnes Bold"/>
            </a:endParaRPr>
          </a:p>
        </p:txBody>
      </p:sp>
      <p:sp>
        <p:nvSpPr>
          <p:cNvPr id="2" name="TextBox 1"/>
          <p:cNvSpPr txBox="1"/>
          <p:nvPr/>
        </p:nvSpPr>
        <p:spPr>
          <a:xfrm>
            <a:off x="365448" y="1828800"/>
            <a:ext cx="4968551" cy="4154984"/>
          </a:xfrm>
          <a:prstGeom prst="rect">
            <a:avLst/>
          </a:prstGeom>
          <a:noFill/>
        </p:spPr>
        <p:txBody>
          <a:bodyPr wrap="square" rtlCol="0">
            <a:spAutoFit/>
          </a:bodyPr>
          <a:lstStyle/>
          <a:p>
            <a:pPr marL="285750" indent="-285750">
              <a:buFont typeface="Arial" pitchFamily="34" charset="0"/>
              <a:buChar char="•"/>
            </a:pPr>
            <a:r>
              <a:rPr lang="en-US" sz="2400" b="1" dirty="0" smtClean="0"/>
              <a:t>Girls and parents must give weekly inventory updates to the troop.</a:t>
            </a:r>
          </a:p>
          <a:p>
            <a:pPr marL="285750" indent="-285750">
              <a:buFont typeface="Arial" pitchFamily="34" charset="0"/>
              <a:buChar char="•"/>
            </a:pPr>
            <a:endParaRPr lang="en-US" sz="2400" b="1" dirty="0"/>
          </a:p>
          <a:p>
            <a:pPr marL="285750" indent="-285750">
              <a:buFont typeface="Arial" pitchFamily="34" charset="0"/>
              <a:buChar char="•"/>
            </a:pPr>
            <a:r>
              <a:rPr lang="en-US" sz="2400" b="1" dirty="0" smtClean="0"/>
              <a:t>Money must be turned in weekly.</a:t>
            </a:r>
          </a:p>
          <a:p>
            <a:pPr marL="285750" indent="-285750">
              <a:buFont typeface="Arial" pitchFamily="34" charset="0"/>
              <a:buChar char="•"/>
            </a:pPr>
            <a:endParaRPr lang="en-US" sz="2400" b="1" dirty="0"/>
          </a:p>
          <a:p>
            <a:pPr marL="285750" indent="-285750">
              <a:buFont typeface="Arial" pitchFamily="34" charset="0"/>
              <a:buChar char="•"/>
            </a:pPr>
            <a:r>
              <a:rPr lang="en-US" sz="2400" b="1" dirty="0" smtClean="0"/>
              <a:t>Limit</a:t>
            </a:r>
            <a:r>
              <a:rPr lang="en-US" sz="2400" dirty="0" smtClean="0"/>
              <a:t> </a:t>
            </a:r>
            <a:r>
              <a:rPr lang="en-US" sz="2400" b="1" dirty="0" smtClean="0"/>
              <a:t>the amount of cookies given to one girl at one time.</a:t>
            </a:r>
          </a:p>
          <a:p>
            <a:pPr marL="285750" indent="-285750">
              <a:buFont typeface="Arial" pitchFamily="34" charset="0"/>
              <a:buChar char="•"/>
            </a:pPr>
            <a:endParaRPr lang="en-US" sz="2400" b="1" dirty="0"/>
          </a:p>
          <a:p>
            <a:pPr marL="285750" indent="-285750">
              <a:buFont typeface="Arial" pitchFamily="34" charset="0"/>
              <a:buChar char="•"/>
            </a:pPr>
            <a:r>
              <a:rPr lang="en-US" sz="2400" b="1" dirty="0" smtClean="0"/>
              <a:t>Do not give additional cookies to girls without an inventory count and all money owed is turned in. </a:t>
            </a:r>
          </a:p>
        </p:txBody>
      </p:sp>
      <p:pic>
        <p:nvPicPr>
          <p:cNvPr id="11" name="Picture 10"/>
          <p:cNvPicPr/>
          <p:nvPr/>
        </p:nvPicPr>
        <p:blipFill rotWithShape="1">
          <a:blip r:embed="rId3" cstate="print"/>
          <a:srcRect l="45667" t="16656" r="42849" b="24680"/>
          <a:stretch/>
        </p:blipFill>
        <p:spPr bwMode="auto">
          <a:xfrm>
            <a:off x="5486400" y="1810139"/>
            <a:ext cx="3276600" cy="417364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978137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Freeform 13"/>
          <p:cNvSpPr>
            <a:spLocks/>
          </p:cNvSpPr>
          <p:nvPr/>
        </p:nvSpPr>
        <p:spPr bwMode="auto">
          <a:xfrm>
            <a:off x="381000" y="288925"/>
            <a:ext cx="8686799" cy="1366143"/>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26" name="TextBox 25"/>
          <p:cNvSpPr txBox="1"/>
          <p:nvPr/>
        </p:nvSpPr>
        <p:spPr>
          <a:xfrm>
            <a:off x="922112" y="577850"/>
            <a:ext cx="7999412"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Managing Girl Inventory</a:t>
            </a:r>
            <a:endParaRPr lang="en-US" sz="3200" b="1" dirty="0">
              <a:solidFill>
                <a:schemeClr val="bg1"/>
              </a:solidFill>
              <a:latin typeface="+mj-lt"/>
              <a:ea typeface="+mn-ea"/>
              <a:cs typeface="Omnes Bold"/>
            </a:endParaRPr>
          </a:p>
        </p:txBody>
      </p:sp>
      <p:sp>
        <p:nvSpPr>
          <p:cNvPr id="2" name="TextBox 1"/>
          <p:cNvSpPr txBox="1"/>
          <p:nvPr/>
        </p:nvSpPr>
        <p:spPr>
          <a:xfrm>
            <a:off x="290909" y="1981200"/>
            <a:ext cx="8597105" cy="1938992"/>
          </a:xfrm>
          <a:prstGeom prst="rect">
            <a:avLst/>
          </a:prstGeom>
          <a:noFill/>
        </p:spPr>
        <p:txBody>
          <a:bodyPr wrap="square" rtlCol="0">
            <a:spAutoFit/>
          </a:bodyPr>
          <a:lstStyle/>
          <a:p>
            <a:r>
              <a:rPr lang="en-US" sz="2400" b="1" dirty="0" smtClean="0"/>
              <a:t>Or go Green… use </a:t>
            </a:r>
            <a:r>
              <a:rPr lang="en-US" sz="2400" b="1" dirty="0"/>
              <a:t>a Google Docs spreadsheet to manage inventory</a:t>
            </a:r>
            <a:r>
              <a:rPr lang="en-US" sz="2400" b="1" dirty="0" smtClean="0"/>
              <a:t>.</a:t>
            </a:r>
          </a:p>
          <a:p>
            <a:endParaRPr lang="en-US" sz="2400" b="1" dirty="0"/>
          </a:p>
          <a:p>
            <a:r>
              <a:rPr lang="en-US" sz="2400" b="1" dirty="0" smtClean="0"/>
              <a:t>Families can access the Google Doc </a:t>
            </a:r>
            <a:r>
              <a:rPr lang="en-US" sz="2400" b="1" dirty="0"/>
              <a:t>to enter their current </a:t>
            </a:r>
            <a:r>
              <a:rPr lang="en-US" sz="2400" b="1" dirty="0" smtClean="0"/>
              <a:t>inventory.</a:t>
            </a:r>
            <a:endParaRPr lang="en-US" sz="2400"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562" y="4335624"/>
            <a:ext cx="8839199" cy="1558017"/>
          </a:xfrm>
          <a:prstGeom prst="rect">
            <a:avLst/>
          </a:prstGeom>
        </p:spPr>
      </p:pic>
    </p:spTree>
    <p:extLst>
      <p:ext uri="{BB962C8B-B14F-4D97-AF65-F5344CB8AC3E}">
        <p14:creationId xmlns:p14="http://schemas.microsoft.com/office/powerpoint/2010/main" xmlns="" val="2027486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04800" y="668338"/>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1" name="Freeform 10"/>
          <p:cNvSpPr/>
          <p:nvPr/>
        </p:nvSpPr>
        <p:spPr>
          <a:xfrm>
            <a:off x="145629" y="260350"/>
            <a:ext cx="8343284" cy="913357"/>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274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TextBox 12"/>
          <p:cNvSpPr txBox="1"/>
          <p:nvPr/>
        </p:nvSpPr>
        <p:spPr>
          <a:xfrm>
            <a:off x="188993" y="375950"/>
            <a:ext cx="7899497" cy="584775"/>
          </a:xfrm>
          <a:prstGeom prst="rect">
            <a:avLst/>
          </a:prstGeom>
          <a:noFill/>
        </p:spPr>
        <p:txBody>
          <a:bodyPr wrap="square">
            <a:spAutoFit/>
          </a:bodyPr>
          <a:lstStyle/>
          <a:p>
            <a:pPr defTabSz="457200">
              <a:defRPr/>
            </a:pPr>
            <a:r>
              <a:rPr lang="en-US" sz="3200" b="1" dirty="0" smtClean="0">
                <a:solidFill>
                  <a:prstClr val="white"/>
                </a:solidFill>
                <a:ea typeface="MS PGothic" pitchFamily="34" charset="-128"/>
                <a:cs typeface="Omnes Bold"/>
              </a:rPr>
              <a:t>In Summary, Try These Steps! (in order!)</a:t>
            </a:r>
            <a:endParaRPr lang="en-US" sz="3200" b="1" dirty="0">
              <a:solidFill>
                <a:prstClr val="white"/>
              </a:solidFill>
              <a:ea typeface="MS PGothic" pitchFamily="34" charset="-128"/>
              <a:cs typeface="Omnes Bold"/>
            </a:endParaRPr>
          </a:p>
        </p:txBody>
      </p:sp>
      <p:sp>
        <p:nvSpPr>
          <p:cNvPr id="10" name="TextBox 9"/>
          <p:cNvSpPr txBox="1"/>
          <p:nvPr/>
        </p:nvSpPr>
        <p:spPr>
          <a:xfrm>
            <a:off x="102085" y="1173707"/>
            <a:ext cx="8375941" cy="4401205"/>
          </a:xfrm>
          <a:prstGeom prst="rect">
            <a:avLst/>
          </a:prstGeom>
          <a:noFill/>
        </p:spPr>
        <p:txBody>
          <a:bodyPr wrap="square" rtlCol="0">
            <a:spAutoFit/>
          </a:bodyPr>
          <a:lstStyle/>
          <a:p>
            <a:pPr defTabSz="457200" fontAlgn="base">
              <a:spcBef>
                <a:spcPct val="0"/>
              </a:spcBef>
              <a:spcAft>
                <a:spcPct val="0"/>
              </a:spcAft>
            </a:pPr>
            <a:r>
              <a:rPr lang="en-US" sz="2000" dirty="0" smtClean="0">
                <a:solidFill>
                  <a:prstClr val="black"/>
                </a:solidFill>
                <a:ea typeface="MS PGothic" pitchFamily="34" charset="-128"/>
              </a:rPr>
              <a:t>Steps to Manage </a:t>
            </a:r>
            <a:r>
              <a:rPr lang="en-US" sz="2000" dirty="0">
                <a:solidFill>
                  <a:prstClr val="black"/>
                </a:solidFill>
                <a:ea typeface="MS PGothic" pitchFamily="34" charset="-128"/>
              </a:rPr>
              <a:t>T</a:t>
            </a:r>
            <a:r>
              <a:rPr lang="en-US" sz="2000" dirty="0" smtClean="0">
                <a:solidFill>
                  <a:prstClr val="black"/>
                </a:solidFill>
                <a:ea typeface="MS PGothic" pitchFamily="34" charset="-128"/>
              </a:rPr>
              <a:t>roop </a:t>
            </a:r>
            <a:r>
              <a:rPr lang="en-US" sz="2000" dirty="0">
                <a:solidFill>
                  <a:prstClr val="black"/>
                </a:solidFill>
                <a:ea typeface="MS PGothic" pitchFamily="34" charset="-128"/>
              </a:rPr>
              <a:t>I</a:t>
            </a:r>
            <a:r>
              <a:rPr lang="en-US" sz="2000" dirty="0" smtClean="0">
                <a:solidFill>
                  <a:prstClr val="black"/>
                </a:solidFill>
                <a:ea typeface="MS PGothic" pitchFamily="34" charset="-128"/>
              </a:rPr>
              <a:t>nventory:</a:t>
            </a:r>
          </a:p>
          <a:p>
            <a:pPr defTabSz="457200" fontAlgn="base">
              <a:spcBef>
                <a:spcPct val="0"/>
              </a:spcBef>
              <a:spcAft>
                <a:spcPct val="0"/>
              </a:spcAft>
            </a:pPr>
            <a:endParaRPr lang="en-US" sz="2000" dirty="0" smtClean="0">
              <a:solidFill>
                <a:prstClr val="black"/>
              </a:solidFill>
              <a:ea typeface="MS PGothic" pitchFamily="34" charset="-128"/>
            </a:endParaRPr>
          </a:p>
          <a:p>
            <a:pPr marL="514350" indent="-514350" defTabSz="457200" fontAlgn="base">
              <a:spcBef>
                <a:spcPct val="0"/>
              </a:spcBef>
              <a:spcAft>
                <a:spcPct val="0"/>
              </a:spcAft>
              <a:buFont typeface="+mj-lt"/>
              <a:buAutoNum type="arabicPeriod"/>
            </a:pPr>
            <a:r>
              <a:rPr lang="en-US" sz="2000" dirty="0" smtClean="0">
                <a:solidFill>
                  <a:prstClr val="black"/>
                </a:solidFill>
                <a:ea typeface="MS PGothic" pitchFamily="34" charset="-128"/>
              </a:rPr>
              <a:t>Have </a:t>
            </a:r>
            <a:r>
              <a:rPr lang="en-US" sz="2000" b="1" dirty="0" smtClean="0">
                <a:solidFill>
                  <a:prstClr val="black"/>
                </a:solidFill>
                <a:ea typeface="MS PGothic" pitchFamily="34" charset="-128"/>
              </a:rPr>
              <a:t>girls turn in inventory status and cookie money weekly</a:t>
            </a:r>
            <a:r>
              <a:rPr lang="en-US" sz="2000" dirty="0" smtClean="0">
                <a:solidFill>
                  <a:prstClr val="black"/>
                </a:solidFill>
                <a:ea typeface="MS PGothic" pitchFamily="34" charset="-128"/>
              </a:rPr>
              <a:t>.  Do not check out more cookies to a girl until money has been turned in.  A girl should never have more than 120 unpaid packages at one time. </a:t>
            </a:r>
          </a:p>
          <a:p>
            <a:pPr marL="514350" indent="-514350" defTabSz="457200" fontAlgn="base">
              <a:spcBef>
                <a:spcPct val="0"/>
              </a:spcBef>
              <a:spcAft>
                <a:spcPct val="0"/>
              </a:spcAft>
              <a:buFont typeface="+mj-lt"/>
              <a:buAutoNum type="arabicPeriod"/>
            </a:pPr>
            <a:endParaRPr lang="en-US" sz="2000" dirty="0" smtClean="0">
              <a:solidFill>
                <a:prstClr val="black"/>
              </a:solidFill>
              <a:ea typeface="MS PGothic" pitchFamily="34" charset="-128"/>
            </a:endParaRPr>
          </a:p>
          <a:p>
            <a:pPr marL="514350" indent="-514350" defTabSz="457200" fontAlgn="base">
              <a:spcBef>
                <a:spcPct val="0"/>
              </a:spcBef>
              <a:spcAft>
                <a:spcPct val="0"/>
              </a:spcAft>
              <a:buFont typeface="+mj-lt"/>
              <a:buAutoNum type="arabicPeriod"/>
            </a:pPr>
            <a:r>
              <a:rPr lang="en-US" sz="2000" dirty="0" smtClean="0">
                <a:solidFill>
                  <a:prstClr val="black"/>
                </a:solidFill>
                <a:ea typeface="MS PGothic" pitchFamily="34" charset="-128"/>
              </a:rPr>
              <a:t>Need more cookies:</a:t>
            </a:r>
          </a:p>
          <a:p>
            <a:pPr marL="971550" lvl="1" indent="-514350" defTabSz="457200" fontAlgn="base">
              <a:spcBef>
                <a:spcPct val="0"/>
              </a:spcBef>
              <a:spcAft>
                <a:spcPct val="0"/>
              </a:spcAft>
              <a:buFont typeface="+mj-lt"/>
              <a:buAutoNum type="alphaLcParenR"/>
            </a:pPr>
            <a:r>
              <a:rPr lang="en-US" sz="2000" dirty="0" smtClean="0">
                <a:solidFill>
                  <a:prstClr val="black"/>
                </a:solidFill>
                <a:ea typeface="MS PGothic" pitchFamily="34" charset="-128"/>
              </a:rPr>
              <a:t>First </a:t>
            </a:r>
            <a:r>
              <a:rPr lang="en-US" sz="2000" b="1" dirty="0" smtClean="0">
                <a:solidFill>
                  <a:prstClr val="black"/>
                </a:solidFill>
                <a:ea typeface="MS PGothic" pitchFamily="34" charset="-128"/>
              </a:rPr>
              <a:t>check with parents </a:t>
            </a:r>
            <a:r>
              <a:rPr lang="en-US" sz="2000" dirty="0" smtClean="0">
                <a:solidFill>
                  <a:prstClr val="black"/>
                </a:solidFill>
                <a:ea typeface="MS PGothic" pitchFamily="34" charset="-128"/>
              </a:rPr>
              <a:t>to see if they have cookies they can’t sell.</a:t>
            </a:r>
          </a:p>
          <a:p>
            <a:pPr marL="971550" lvl="1" indent="-514350" defTabSz="457200" fontAlgn="base">
              <a:spcBef>
                <a:spcPct val="0"/>
              </a:spcBef>
              <a:spcAft>
                <a:spcPct val="0"/>
              </a:spcAft>
              <a:buFont typeface="+mj-lt"/>
              <a:buAutoNum type="alphaLcParenR"/>
            </a:pPr>
            <a:endParaRPr lang="en-US" sz="2000" dirty="0" smtClean="0">
              <a:solidFill>
                <a:prstClr val="black"/>
              </a:solidFill>
              <a:ea typeface="MS PGothic" pitchFamily="34" charset="-128"/>
            </a:endParaRPr>
          </a:p>
          <a:p>
            <a:pPr marL="971550" lvl="1" indent="-514350" defTabSz="457200" fontAlgn="base">
              <a:spcBef>
                <a:spcPct val="0"/>
              </a:spcBef>
              <a:spcAft>
                <a:spcPct val="0"/>
              </a:spcAft>
              <a:buFont typeface="+mj-lt"/>
              <a:buAutoNum type="alphaLcParenR"/>
            </a:pPr>
            <a:r>
              <a:rPr lang="en-US" sz="2000" dirty="0" smtClean="0">
                <a:solidFill>
                  <a:prstClr val="black"/>
                </a:solidFill>
                <a:ea typeface="MS PGothic" pitchFamily="34" charset="-128"/>
              </a:rPr>
              <a:t>Then, check the </a:t>
            </a:r>
            <a:r>
              <a:rPr lang="en-US" sz="2000" b="1" dirty="0">
                <a:solidFill>
                  <a:prstClr val="black"/>
                </a:solidFill>
                <a:ea typeface="MS PGothic" pitchFamily="34" charset="-128"/>
              </a:rPr>
              <a:t>C</a:t>
            </a:r>
            <a:r>
              <a:rPr lang="en-US" sz="2000" b="1" dirty="0" smtClean="0">
                <a:solidFill>
                  <a:prstClr val="black"/>
                </a:solidFill>
                <a:ea typeface="MS PGothic" pitchFamily="34" charset="-128"/>
              </a:rPr>
              <a:t>ouncil Troop-to-Troop Transfer Google Doc </a:t>
            </a:r>
            <a:r>
              <a:rPr lang="en-US" sz="2000" dirty="0" smtClean="0">
                <a:solidFill>
                  <a:prstClr val="black"/>
                </a:solidFill>
                <a:ea typeface="MS PGothic" pitchFamily="34" charset="-128"/>
              </a:rPr>
              <a:t>to see if there are other troops who need to offload cookies.</a:t>
            </a:r>
          </a:p>
          <a:p>
            <a:pPr marL="971550" lvl="1" indent="-514350" defTabSz="457200" fontAlgn="base">
              <a:spcBef>
                <a:spcPct val="0"/>
              </a:spcBef>
              <a:spcAft>
                <a:spcPct val="0"/>
              </a:spcAft>
              <a:buFont typeface="+mj-lt"/>
              <a:buAutoNum type="alphaLcParenR"/>
            </a:pPr>
            <a:endParaRPr lang="en-US" sz="2000" dirty="0" smtClean="0">
              <a:solidFill>
                <a:prstClr val="black"/>
              </a:solidFill>
              <a:ea typeface="MS PGothic" pitchFamily="34" charset="-128"/>
            </a:endParaRPr>
          </a:p>
          <a:p>
            <a:pPr marL="971550" lvl="1" indent="-514350" defTabSz="457200" fontAlgn="base">
              <a:spcBef>
                <a:spcPct val="0"/>
              </a:spcBef>
              <a:spcAft>
                <a:spcPct val="0"/>
              </a:spcAft>
              <a:buFont typeface="+mj-lt"/>
              <a:buAutoNum type="alphaLcParenR"/>
            </a:pPr>
            <a:r>
              <a:rPr lang="en-US" sz="2000" dirty="0" smtClean="0">
                <a:solidFill>
                  <a:prstClr val="black"/>
                </a:solidFill>
                <a:ea typeface="MS PGothic" pitchFamily="34" charset="-128"/>
              </a:rPr>
              <a:t>If you still don’t have the cookies you need, then </a:t>
            </a:r>
            <a:r>
              <a:rPr lang="en-US" sz="2000" b="1" dirty="0" smtClean="0">
                <a:solidFill>
                  <a:prstClr val="black"/>
                </a:solidFill>
                <a:ea typeface="MS PGothic" pitchFamily="34" charset="-128"/>
              </a:rPr>
              <a:t>visit a cookie cupboard</a:t>
            </a:r>
            <a:r>
              <a:rPr lang="en-US" sz="2000" dirty="0" smtClean="0">
                <a:solidFill>
                  <a:prstClr val="black"/>
                </a:solidFill>
                <a:ea typeface="MS PGothic" pitchFamily="34" charset="-128"/>
              </a:rPr>
              <a:t> and make a responsible order.</a:t>
            </a:r>
          </a:p>
        </p:txBody>
      </p:sp>
    </p:spTree>
    <p:extLst>
      <p:ext uri="{BB962C8B-B14F-4D97-AF65-F5344CB8AC3E}">
        <p14:creationId xmlns:p14="http://schemas.microsoft.com/office/powerpoint/2010/main" xmlns="" val="10794477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0800" y="6445250"/>
            <a:ext cx="9482138" cy="482600"/>
          </a:xfrm>
          <a:custGeom>
            <a:avLst/>
            <a:gdLst>
              <a:gd name="connsiteX0" fmla="*/ 3422650 w 9283700"/>
              <a:gd name="connsiteY0" fmla="*/ 254000 h 2781300"/>
              <a:gd name="connsiteX1" fmla="*/ 9283700 w 9283700"/>
              <a:gd name="connsiteY1" fmla="*/ 2781300 h 2781300"/>
              <a:gd name="connsiteX2" fmla="*/ 0 w 9283700"/>
              <a:gd name="connsiteY2" fmla="*/ 2781300 h 2781300"/>
              <a:gd name="connsiteX3" fmla="*/ 1136650 w 9283700"/>
              <a:gd name="connsiteY3" fmla="*/ 0 h 2781300"/>
              <a:gd name="connsiteX4" fmla="*/ 3422650 w 9283700"/>
              <a:gd name="connsiteY4" fmla="*/ 254000 h 2781300"/>
              <a:gd name="connsiteX0" fmla="*/ 3435350 w 9296400"/>
              <a:gd name="connsiteY0" fmla="*/ 254000 h 2800350"/>
              <a:gd name="connsiteX1" fmla="*/ 9296400 w 9296400"/>
              <a:gd name="connsiteY1" fmla="*/ 2781300 h 2800350"/>
              <a:gd name="connsiteX2" fmla="*/ 0 w 9296400"/>
              <a:gd name="connsiteY2" fmla="*/ 2800350 h 2800350"/>
              <a:gd name="connsiteX3" fmla="*/ 1149350 w 9296400"/>
              <a:gd name="connsiteY3" fmla="*/ 0 h 2800350"/>
              <a:gd name="connsiteX4" fmla="*/ 3435350 w 9296400"/>
              <a:gd name="connsiteY4" fmla="*/ 254000 h 2800350"/>
              <a:gd name="connsiteX0" fmla="*/ 3422650 w 9296400"/>
              <a:gd name="connsiteY0" fmla="*/ 285750 h 2800350"/>
              <a:gd name="connsiteX1" fmla="*/ 9296400 w 9296400"/>
              <a:gd name="connsiteY1" fmla="*/ 2781300 h 2800350"/>
              <a:gd name="connsiteX2" fmla="*/ 0 w 9296400"/>
              <a:gd name="connsiteY2" fmla="*/ 2800350 h 2800350"/>
              <a:gd name="connsiteX3" fmla="*/ 1149350 w 9296400"/>
              <a:gd name="connsiteY3" fmla="*/ 0 h 2800350"/>
              <a:gd name="connsiteX4" fmla="*/ 3422650 w 9296400"/>
              <a:gd name="connsiteY4" fmla="*/ 285750 h 2800350"/>
              <a:gd name="connsiteX0" fmla="*/ 3422650 w 9296400"/>
              <a:gd name="connsiteY0" fmla="*/ 0 h 2514600"/>
              <a:gd name="connsiteX1" fmla="*/ 9296400 w 9296400"/>
              <a:gd name="connsiteY1" fmla="*/ 2495550 h 2514600"/>
              <a:gd name="connsiteX2" fmla="*/ 0 w 9296400"/>
              <a:gd name="connsiteY2" fmla="*/ 2514600 h 2514600"/>
              <a:gd name="connsiteX3" fmla="*/ 937683 w 9296400"/>
              <a:gd name="connsiteY3" fmla="*/ 1822450 h 2514600"/>
              <a:gd name="connsiteX4" fmla="*/ 3422650 w 9296400"/>
              <a:gd name="connsiteY4" fmla="*/ 0 h 2514600"/>
              <a:gd name="connsiteX0" fmla="*/ 8638116 w 9296400"/>
              <a:gd name="connsiteY0" fmla="*/ 209550 h 692150"/>
              <a:gd name="connsiteX1" fmla="*/ 9296400 w 9296400"/>
              <a:gd name="connsiteY1" fmla="*/ 673100 h 692150"/>
              <a:gd name="connsiteX2" fmla="*/ 0 w 9296400"/>
              <a:gd name="connsiteY2" fmla="*/ 692150 h 692150"/>
              <a:gd name="connsiteX3" fmla="*/ 937683 w 9296400"/>
              <a:gd name="connsiteY3" fmla="*/ 0 h 692150"/>
              <a:gd name="connsiteX4" fmla="*/ 8638116 w 9296400"/>
              <a:gd name="connsiteY4" fmla="*/ 209550 h 692150"/>
              <a:gd name="connsiteX0" fmla="*/ 8638116 w 9296400"/>
              <a:gd name="connsiteY0" fmla="*/ 0 h 482600"/>
              <a:gd name="connsiteX1" fmla="*/ 9296400 w 9296400"/>
              <a:gd name="connsiteY1" fmla="*/ 463550 h 482600"/>
              <a:gd name="connsiteX2" fmla="*/ 0 w 9296400"/>
              <a:gd name="connsiteY2" fmla="*/ 482600 h 482600"/>
              <a:gd name="connsiteX3" fmla="*/ 630570 w 9296400"/>
              <a:gd name="connsiteY3" fmla="*/ 162983 h 482600"/>
              <a:gd name="connsiteX4" fmla="*/ 8638116 w 9296400"/>
              <a:gd name="connsiteY4" fmla="*/ 0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482600">
                <a:moveTo>
                  <a:pt x="8638116" y="0"/>
                </a:moveTo>
                <a:lnTo>
                  <a:pt x="9296400" y="463550"/>
                </a:lnTo>
                <a:lnTo>
                  <a:pt x="0" y="482600"/>
                </a:lnTo>
                <a:lnTo>
                  <a:pt x="630570" y="162983"/>
                </a:lnTo>
                <a:lnTo>
                  <a:pt x="8638116" y="0"/>
                </a:lnTo>
                <a:close/>
              </a:path>
            </a:pathLst>
          </a:custGeom>
          <a:solidFill>
            <a:srgbClr val="7266A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Freeform 13"/>
          <p:cNvSpPr/>
          <p:nvPr/>
        </p:nvSpPr>
        <p:spPr>
          <a:xfrm rot="5400000">
            <a:off x="-3191669" y="3064669"/>
            <a:ext cx="7221538" cy="889000"/>
          </a:xfrm>
          <a:custGeom>
            <a:avLst/>
            <a:gdLst>
              <a:gd name="connsiteX0" fmla="*/ 3422650 w 9283700"/>
              <a:gd name="connsiteY0" fmla="*/ 254000 h 2781300"/>
              <a:gd name="connsiteX1" fmla="*/ 9283700 w 9283700"/>
              <a:gd name="connsiteY1" fmla="*/ 2781300 h 2781300"/>
              <a:gd name="connsiteX2" fmla="*/ 0 w 9283700"/>
              <a:gd name="connsiteY2" fmla="*/ 2781300 h 2781300"/>
              <a:gd name="connsiteX3" fmla="*/ 1136650 w 9283700"/>
              <a:gd name="connsiteY3" fmla="*/ 0 h 2781300"/>
              <a:gd name="connsiteX4" fmla="*/ 3422650 w 9283700"/>
              <a:gd name="connsiteY4" fmla="*/ 254000 h 2781300"/>
              <a:gd name="connsiteX0" fmla="*/ 3435350 w 9296400"/>
              <a:gd name="connsiteY0" fmla="*/ 254000 h 2800350"/>
              <a:gd name="connsiteX1" fmla="*/ 9296400 w 9296400"/>
              <a:gd name="connsiteY1" fmla="*/ 2781300 h 2800350"/>
              <a:gd name="connsiteX2" fmla="*/ 0 w 9296400"/>
              <a:gd name="connsiteY2" fmla="*/ 2800350 h 2800350"/>
              <a:gd name="connsiteX3" fmla="*/ 1149350 w 9296400"/>
              <a:gd name="connsiteY3" fmla="*/ 0 h 2800350"/>
              <a:gd name="connsiteX4" fmla="*/ 3435350 w 9296400"/>
              <a:gd name="connsiteY4" fmla="*/ 254000 h 2800350"/>
              <a:gd name="connsiteX0" fmla="*/ 3422650 w 9296400"/>
              <a:gd name="connsiteY0" fmla="*/ 285750 h 2800350"/>
              <a:gd name="connsiteX1" fmla="*/ 9296400 w 9296400"/>
              <a:gd name="connsiteY1" fmla="*/ 2781300 h 2800350"/>
              <a:gd name="connsiteX2" fmla="*/ 0 w 9296400"/>
              <a:gd name="connsiteY2" fmla="*/ 2800350 h 2800350"/>
              <a:gd name="connsiteX3" fmla="*/ 1149350 w 9296400"/>
              <a:gd name="connsiteY3" fmla="*/ 0 h 2800350"/>
              <a:gd name="connsiteX4" fmla="*/ 3422650 w 9296400"/>
              <a:gd name="connsiteY4" fmla="*/ 285750 h 2800350"/>
              <a:gd name="connsiteX0" fmla="*/ 3422650 w 9296400"/>
              <a:gd name="connsiteY0" fmla="*/ 0 h 2514600"/>
              <a:gd name="connsiteX1" fmla="*/ 9296400 w 9296400"/>
              <a:gd name="connsiteY1" fmla="*/ 2495550 h 2514600"/>
              <a:gd name="connsiteX2" fmla="*/ 0 w 9296400"/>
              <a:gd name="connsiteY2" fmla="*/ 2514600 h 2514600"/>
              <a:gd name="connsiteX3" fmla="*/ 937683 w 9296400"/>
              <a:gd name="connsiteY3" fmla="*/ 1822450 h 2514600"/>
              <a:gd name="connsiteX4" fmla="*/ 3422650 w 9296400"/>
              <a:gd name="connsiteY4" fmla="*/ 0 h 2514600"/>
              <a:gd name="connsiteX0" fmla="*/ 8638116 w 9296400"/>
              <a:gd name="connsiteY0" fmla="*/ 209550 h 692150"/>
              <a:gd name="connsiteX1" fmla="*/ 9296400 w 9296400"/>
              <a:gd name="connsiteY1" fmla="*/ 673100 h 692150"/>
              <a:gd name="connsiteX2" fmla="*/ 0 w 9296400"/>
              <a:gd name="connsiteY2" fmla="*/ 692150 h 692150"/>
              <a:gd name="connsiteX3" fmla="*/ 937683 w 9296400"/>
              <a:gd name="connsiteY3" fmla="*/ 0 h 692150"/>
              <a:gd name="connsiteX4" fmla="*/ 8638116 w 9296400"/>
              <a:gd name="connsiteY4" fmla="*/ 20955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692150">
                <a:moveTo>
                  <a:pt x="8638116" y="209550"/>
                </a:moveTo>
                <a:lnTo>
                  <a:pt x="9296400" y="673100"/>
                </a:lnTo>
                <a:lnTo>
                  <a:pt x="0" y="692150"/>
                </a:lnTo>
                <a:lnTo>
                  <a:pt x="937683" y="0"/>
                </a:lnTo>
                <a:lnTo>
                  <a:pt x="8638116" y="209550"/>
                </a:lnTo>
                <a:close/>
              </a:path>
            </a:pathLst>
          </a:custGeom>
          <a:solidFill>
            <a:srgbClr val="90C754">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Freeform 14"/>
          <p:cNvSpPr/>
          <p:nvPr/>
        </p:nvSpPr>
        <p:spPr>
          <a:xfrm flipV="1">
            <a:off x="-304800" y="-127000"/>
            <a:ext cx="9575800" cy="850900"/>
          </a:xfrm>
          <a:custGeom>
            <a:avLst/>
            <a:gdLst>
              <a:gd name="connsiteX0" fmla="*/ 3422650 w 9283700"/>
              <a:gd name="connsiteY0" fmla="*/ 254000 h 2781300"/>
              <a:gd name="connsiteX1" fmla="*/ 9283700 w 9283700"/>
              <a:gd name="connsiteY1" fmla="*/ 2781300 h 2781300"/>
              <a:gd name="connsiteX2" fmla="*/ 0 w 9283700"/>
              <a:gd name="connsiteY2" fmla="*/ 2781300 h 2781300"/>
              <a:gd name="connsiteX3" fmla="*/ 1136650 w 9283700"/>
              <a:gd name="connsiteY3" fmla="*/ 0 h 2781300"/>
              <a:gd name="connsiteX4" fmla="*/ 3422650 w 9283700"/>
              <a:gd name="connsiteY4" fmla="*/ 254000 h 2781300"/>
              <a:gd name="connsiteX0" fmla="*/ 3435350 w 9296400"/>
              <a:gd name="connsiteY0" fmla="*/ 254000 h 2800350"/>
              <a:gd name="connsiteX1" fmla="*/ 9296400 w 9296400"/>
              <a:gd name="connsiteY1" fmla="*/ 2781300 h 2800350"/>
              <a:gd name="connsiteX2" fmla="*/ 0 w 9296400"/>
              <a:gd name="connsiteY2" fmla="*/ 2800350 h 2800350"/>
              <a:gd name="connsiteX3" fmla="*/ 1149350 w 9296400"/>
              <a:gd name="connsiteY3" fmla="*/ 0 h 2800350"/>
              <a:gd name="connsiteX4" fmla="*/ 3435350 w 9296400"/>
              <a:gd name="connsiteY4" fmla="*/ 254000 h 2800350"/>
              <a:gd name="connsiteX0" fmla="*/ 3422650 w 9296400"/>
              <a:gd name="connsiteY0" fmla="*/ 285750 h 2800350"/>
              <a:gd name="connsiteX1" fmla="*/ 9296400 w 9296400"/>
              <a:gd name="connsiteY1" fmla="*/ 2781300 h 2800350"/>
              <a:gd name="connsiteX2" fmla="*/ 0 w 9296400"/>
              <a:gd name="connsiteY2" fmla="*/ 2800350 h 2800350"/>
              <a:gd name="connsiteX3" fmla="*/ 1149350 w 9296400"/>
              <a:gd name="connsiteY3" fmla="*/ 0 h 2800350"/>
              <a:gd name="connsiteX4" fmla="*/ 3422650 w 9296400"/>
              <a:gd name="connsiteY4" fmla="*/ 285750 h 2800350"/>
              <a:gd name="connsiteX0" fmla="*/ 3422650 w 9296400"/>
              <a:gd name="connsiteY0" fmla="*/ 0 h 2514600"/>
              <a:gd name="connsiteX1" fmla="*/ 9296400 w 9296400"/>
              <a:gd name="connsiteY1" fmla="*/ 2495550 h 2514600"/>
              <a:gd name="connsiteX2" fmla="*/ 0 w 9296400"/>
              <a:gd name="connsiteY2" fmla="*/ 2514600 h 2514600"/>
              <a:gd name="connsiteX3" fmla="*/ 937683 w 9296400"/>
              <a:gd name="connsiteY3" fmla="*/ 1822450 h 2514600"/>
              <a:gd name="connsiteX4" fmla="*/ 3422650 w 9296400"/>
              <a:gd name="connsiteY4" fmla="*/ 0 h 2514600"/>
              <a:gd name="connsiteX0" fmla="*/ 8638116 w 9296400"/>
              <a:gd name="connsiteY0" fmla="*/ 209550 h 692150"/>
              <a:gd name="connsiteX1" fmla="*/ 9296400 w 9296400"/>
              <a:gd name="connsiteY1" fmla="*/ 673100 h 692150"/>
              <a:gd name="connsiteX2" fmla="*/ 0 w 9296400"/>
              <a:gd name="connsiteY2" fmla="*/ 692150 h 692150"/>
              <a:gd name="connsiteX3" fmla="*/ 937683 w 9296400"/>
              <a:gd name="connsiteY3" fmla="*/ 0 h 692150"/>
              <a:gd name="connsiteX4" fmla="*/ 8638116 w 9296400"/>
              <a:gd name="connsiteY4" fmla="*/ 209550 h 692150"/>
              <a:gd name="connsiteX0" fmla="*/ 8951383 w 9296400"/>
              <a:gd name="connsiteY0" fmla="*/ 0 h 816742"/>
              <a:gd name="connsiteX1" fmla="*/ 9296400 w 9296400"/>
              <a:gd name="connsiteY1" fmla="*/ 797692 h 816742"/>
              <a:gd name="connsiteX2" fmla="*/ 0 w 9296400"/>
              <a:gd name="connsiteY2" fmla="*/ 816742 h 816742"/>
              <a:gd name="connsiteX3" fmla="*/ 937683 w 9296400"/>
              <a:gd name="connsiteY3" fmla="*/ 124592 h 816742"/>
              <a:gd name="connsiteX4" fmla="*/ 8951383 w 9296400"/>
              <a:gd name="connsiteY4" fmla="*/ 0 h 816742"/>
              <a:gd name="connsiteX0" fmla="*/ 8951383 w 9499600"/>
              <a:gd name="connsiteY0" fmla="*/ 0 h 845427"/>
              <a:gd name="connsiteX1" fmla="*/ 9499600 w 9499600"/>
              <a:gd name="connsiteY1" fmla="*/ 845427 h 845427"/>
              <a:gd name="connsiteX2" fmla="*/ 0 w 9499600"/>
              <a:gd name="connsiteY2" fmla="*/ 816742 h 845427"/>
              <a:gd name="connsiteX3" fmla="*/ 937683 w 9499600"/>
              <a:gd name="connsiteY3" fmla="*/ 124592 h 845427"/>
              <a:gd name="connsiteX4" fmla="*/ 8951383 w 9499600"/>
              <a:gd name="connsiteY4" fmla="*/ 0 h 845427"/>
              <a:gd name="connsiteX0" fmla="*/ 8951383 w 9575800"/>
              <a:gd name="connsiteY0" fmla="*/ 0 h 959990"/>
              <a:gd name="connsiteX1" fmla="*/ 9575800 w 9575800"/>
              <a:gd name="connsiteY1" fmla="*/ 959990 h 959990"/>
              <a:gd name="connsiteX2" fmla="*/ 0 w 9575800"/>
              <a:gd name="connsiteY2" fmla="*/ 816742 h 959990"/>
              <a:gd name="connsiteX3" fmla="*/ 937683 w 9575800"/>
              <a:gd name="connsiteY3" fmla="*/ 124592 h 959990"/>
              <a:gd name="connsiteX4" fmla="*/ 8951383 w 9575800"/>
              <a:gd name="connsiteY4" fmla="*/ 0 h 95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800" h="959990">
                <a:moveTo>
                  <a:pt x="8951383" y="0"/>
                </a:moveTo>
                <a:lnTo>
                  <a:pt x="9575800" y="959990"/>
                </a:lnTo>
                <a:lnTo>
                  <a:pt x="0" y="816742"/>
                </a:lnTo>
                <a:lnTo>
                  <a:pt x="937683" y="124592"/>
                </a:lnTo>
                <a:lnTo>
                  <a:pt x="8951383" y="0"/>
                </a:lnTo>
                <a:close/>
              </a:path>
            </a:pathLst>
          </a:custGeom>
          <a:solidFill>
            <a:srgbClr val="DA64A3">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15"/>
          <p:cNvSpPr/>
          <p:nvPr/>
        </p:nvSpPr>
        <p:spPr>
          <a:xfrm rot="5400000" flipV="1">
            <a:off x="5186363" y="2944812"/>
            <a:ext cx="7221538" cy="744537"/>
          </a:xfrm>
          <a:custGeom>
            <a:avLst/>
            <a:gdLst>
              <a:gd name="connsiteX0" fmla="*/ 3422650 w 9283700"/>
              <a:gd name="connsiteY0" fmla="*/ 254000 h 2781300"/>
              <a:gd name="connsiteX1" fmla="*/ 9283700 w 9283700"/>
              <a:gd name="connsiteY1" fmla="*/ 2781300 h 2781300"/>
              <a:gd name="connsiteX2" fmla="*/ 0 w 9283700"/>
              <a:gd name="connsiteY2" fmla="*/ 2781300 h 2781300"/>
              <a:gd name="connsiteX3" fmla="*/ 1136650 w 9283700"/>
              <a:gd name="connsiteY3" fmla="*/ 0 h 2781300"/>
              <a:gd name="connsiteX4" fmla="*/ 3422650 w 9283700"/>
              <a:gd name="connsiteY4" fmla="*/ 254000 h 2781300"/>
              <a:gd name="connsiteX0" fmla="*/ 3435350 w 9296400"/>
              <a:gd name="connsiteY0" fmla="*/ 254000 h 2800350"/>
              <a:gd name="connsiteX1" fmla="*/ 9296400 w 9296400"/>
              <a:gd name="connsiteY1" fmla="*/ 2781300 h 2800350"/>
              <a:gd name="connsiteX2" fmla="*/ 0 w 9296400"/>
              <a:gd name="connsiteY2" fmla="*/ 2800350 h 2800350"/>
              <a:gd name="connsiteX3" fmla="*/ 1149350 w 9296400"/>
              <a:gd name="connsiteY3" fmla="*/ 0 h 2800350"/>
              <a:gd name="connsiteX4" fmla="*/ 3435350 w 9296400"/>
              <a:gd name="connsiteY4" fmla="*/ 254000 h 2800350"/>
              <a:gd name="connsiteX0" fmla="*/ 3422650 w 9296400"/>
              <a:gd name="connsiteY0" fmla="*/ 285750 h 2800350"/>
              <a:gd name="connsiteX1" fmla="*/ 9296400 w 9296400"/>
              <a:gd name="connsiteY1" fmla="*/ 2781300 h 2800350"/>
              <a:gd name="connsiteX2" fmla="*/ 0 w 9296400"/>
              <a:gd name="connsiteY2" fmla="*/ 2800350 h 2800350"/>
              <a:gd name="connsiteX3" fmla="*/ 1149350 w 9296400"/>
              <a:gd name="connsiteY3" fmla="*/ 0 h 2800350"/>
              <a:gd name="connsiteX4" fmla="*/ 3422650 w 9296400"/>
              <a:gd name="connsiteY4" fmla="*/ 285750 h 2800350"/>
              <a:gd name="connsiteX0" fmla="*/ 3422650 w 9296400"/>
              <a:gd name="connsiteY0" fmla="*/ 0 h 2514600"/>
              <a:gd name="connsiteX1" fmla="*/ 9296400 w 9296400"/>
              <a:gd name="connsiteY1" fmla="*/ 2495550 h 2514600"/>
              <a:gd name="connsiteX2" fmla="*/ 0 w 9296400"/>
              <a:gd name="connsiteY2" fmla="*/ 2514600 h 2514600"/>
              <a:gd name="connsiteX3" fmla="*/ 937683 w 9296400"/>
              <a:gd name="connsiteY3" fmla="*/ 1822450 h 2514600"/>
              <a:gd name="connsiteX4" fmla="*/ 3422650 w 9296400"/>
              <a:gd name="connsiteY4" fmla="*/ 0 h 2514600"/>
              <a:gd name="connsiteX0" fmla="*/ 8638116 w 9296400"/>
              <a:gd name="connsiteY0" fmla="*/ 209550 h 692150"/>
              <a:gd name="connsiteX1" fmla="*/ 9296400 w 9296400"/>
              <a:gd name="connsiteY1" fmla="*/ 673100 h 692150"/>
              <a:gd name="connsiteX2" fmla="*/ 0 w 9296400"/>
              <a:gd name="connsiteY2" fmla="*/ 692150 h 692150"/>
              <a:gd name="connsiteX3" fmla="*/ 937683 w 9296400"/>
              <a:gd name="connsiteY3" fmla="*/ 0 h 692150"/>
              <a:gd name="connsiteX4" fmla="*/ 8638116 w 9296400"/>
              <a:gd name="connsiteY4" fmla="*/ 20955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692150">
                <a:moveTo>
                  <a:pt x="8638116" y="209550"/>
                </a:moveTo>
                <a:lnTo>
                  <a:pt x="9296400" y="673100"/>
                </a:lnTo>
                <a:lnTo>
                  <a:pt x="0" y="692150"/>
                </a:lnTo>
                <a:lnTo>
                  <a:pt x="937683" y="0"/>
                </a:lnTo>
                <a:lnTo>
                  <a:pt x="8638116" y="209550"/>
                </a:lnTo>
                <a:close/>
              </a:path>
            </a:pathLst>
          </a:custGeom>
          <a:solidFill>
            <a:schemeClr val="accent6">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16"/>
          <p:cNvSpPr>
            <a:spLocks/>
          </p:cNvSpPr>
          <p:nvPr/>
        </p:nvSpPr>
        <p:spPr bwMode="auto">
          <a:xfrm>
            <a:off x="360363" y="577850"/>
            <a:ext cx="8275637" cy="584200"/>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44BCE2"/>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8" name="TextBox 17"/>
          <p:cNvSpPr txBox="1"/>
          <p:nvPr/>
        </p:nvSpPr>
        <p:spPr>
          <a:xfrm>
            <a:off x="611188" y="577850"/>
            <a:ext cx="6627812" cy="584775"/>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Cookie Cupboard Distribution</a:t>
            </a:r>
            <a:endParaRPr lang="en-US" sz="3200" b="1" dirty="0">
              <a:solidFill>
                <a:schemeClr val="bg1"/>
              </a:solidFill>
              <a:latin typeface="+mj-lt"/>
              <a:ea typeface="+mn-ea"/>
              <a:cs typeface="Omnes Bold"/>
            </a:endParaRPr>
          </a:p>
        </p:txBody>
      </p:sp>
      <p:sp>
        <p:nvSpPr>
          <p:cNvPr id="2" name="TextBox 1"/>
          <p:cNvSpPr txBox="1"/>
          <p:nvPr/>
        </p:nvSpPr>
        <p:spPr>
          <a:xfrm>
            <a:off x="863601" y="1524000"/>
            <a:ext cx="7561261" cy="4062651"/>
          </a:xfrm>
          <a:prstGeom prst="rect">
            <a:avLst/>
          </a:prstGeom>
          <a:noFill/>
        </p:spPr>
        <p:txBody>
          <a:bodyPr wrap="square" rtlCol="0">
            <a:spAutoFit/>
          </a:bodyPr>
          <a:lstStyle/>
          <a:p>
            <a:pPr marL="342900" indent="-342900">
              <a:buFont typeface="Arial" pitchFamily="34" charset="0"/>
              <a:buChar char="•"/>
            </a:pPr>
            <a:r>
              <a:rPr lang="en-US" sz="2400" b="1" dirty="0" smtClean="0"/>
              <a:t>Cupboards distribute cookies by cases only (i.e. 12 packages/case)</a:t>
            </a:r>
          </a:p>
          <a:p>
            <a:pPr marL="342900" indent="-342900">
              <a:buFont typeface="Arial" pitchFamily="34" charset="0"/>
              <a:buChar char="•"/>
            </a:pPr>
            <a:endParaRPr lang="en-US" sz="2400" b="1" dirty="0"/>
          </a:p>
          <a:p>
            <a:pPr marL="342900" indent="-342900">
              <a:buFont typeface="Arial" pitchFamily="34" charset="0"/>
              <a:buChar char="•"/>
            </a:pPr>
            <a:r>
              <a:rPr lang="en-US" sz="2400" b="1" dirty="0" smtClean="0"/>
              <a:t>Cookies cannot be returned.</a:t>
            </a:r>
          </a:p>
          <a:p>
            <a:pPr marL="342900" indent="-342900">
              <a:buFont typeface="Arial" pitchFamily="34" charset="0"/>
              <a:buChar char="•"/>
            </a:pPr>
            <a:endParaRPr lang="en-US" sz="2400" b="1" dirty="0"/>
          </a:p>
          <a:p>
            <a:pPr marL="342900" indent="-342900">
              <a:buFont typeface="Arial" pitchFamily="34" charset="0"/>
              <a:buChar char="•"/>
            </a:pPr>
            <a:r>
              <a:rPr lang="en-US" sz="2400" b="1" dirty="0" smtClean="0"/>
              <a:t>Unopened and sealed cases may be exchanged for a different flavor</a:t>
            </a:r>
          </a:p>
          <a:p>
            <a:pPr marL="342900" indent="-342900">
              <a:buFont typeface="Arial" pitchFamily="34" charset="0"/>
              <a:buChar char="•"/>
            </a:pPr>
            <a:endParaRPr lang="en-US" sz="2400" b="1" dirty="0"/>
          </a:p>
          <a:p>
            <a:pPr marL="342900" indent="-342900">
              <a:buFont typeface="Arial" pitchFamily="34" charset="0"/>
              <a:buChar char="•"/>
            </a:pPr>
            <a:r>
              <a:rPr lang="en-US" sz="2400" b="1" dirty="0" smtClean="0"/>
              <a:t>Damaged cases and packages may be exchanged</a:t>
            </a:r>
          </a:p>
          <a:p>
            <a:endParaRPr lang="en-US" sz="2400" b="1" dirty="0"/>
          </a:p>
          <a:p>
            <a:endParaRPr lang="en-US" b="1" dirty="0"/>
          </a:p>
        </p:txBody>
      </p:sp>
    </p:spTree>
    <p:extLst>
      <p:ext uri="{BB962C8B-B14F-4D97-AF65-F5344CB8AC3E}">
        <p14:creationId xmlns:p14="http://schemas.microsoft.com/office/powerpoint/2010/main" xmlns="" val="2858282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0"/>
          </p:nvPr>
        </p:nvPicPr>
        <p:blipFill rotWithShape="1">
          <a:blip r:embed="rId3" cstate="print">
            <a:extLst>
              <a:ext uri="{28A0092B-C50C-407E-A947-70E740481C1C}">
                <a14:useLocalDpi xmlns:a14="http://schemas.microsoft.com/office/drawing/2010/main" xmlns="" val="0"/>
              </a:ext>
            </a:extLst>
          </a:blip>
          <a:srcRect t="13750" b="13750"/>
          <a:stretch/>
        </p:blipFill>
        <p:spPr>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6112" y="6190481"/>
            <a:ext cx="429633" cy="548640"/>
          </a:xfrm>
          <a:prstGeom prst="rect">
            <a:avLst/>
          </a:prstGeom>
        </p:spPr>
      </p:pic>
      <p:sp>
        <p:nvSpPr>
          <p:cNvPr id="13" name="Subtitle 2"/>
          <p:cNvSpPr>
            <a:spLocks noGrp="1"/>
          </p:cNvSpPr>
          <p:nvPr>
            <p:ph type="subTitle" idx="1"/>
          </p:nvPr>
        </p:nvSpPr>
        <p:spPr>
          <a:xfrm>
            <a:off x="1677458" y="4328529"/>
            <a:ext cx="5789084" cy="1308379"/>
          </a:xfrm>
        </p:spPr>
        <p:txBody>
          <a:bodyPr>
            <a:normAutofit lnSpcReduction="10000"/>
          </a:bodyPr>
          <a:lstStyle/>
          <a:p>
            <a:r>
              <a:rPr lang="en-US" dirty="0" smtClean="0"/>
              <a:t>Digital </a:t>
            </a:r>
            <a:r>
              <a:rPr lang="en-US" dirty="0"/>
              <a:t>Order Card </a:t>
            </a:r>
            <a:r>
              <a:rPr lang="en-US" dirty="0" smtClean="0"/>
              <a:t>2.0</a:t>
            </a:r>
          </a:p>
          <a:p>
            <a:r>
              <a:rPr lang="en-US" dirty="0" smtClean="0"/>
              <a:t>SU/Troop Training</a:t>
            </a:r>
            <a:endParaRPr lang="en-US" dirty="0"/>
          </a:p>
        </p:txBody>
      </p:sp>
    </p:spTree>
    <p:extLst>
      <p:ext uri="{BB962C8B-B14F-4D97-AF65-F5344CB8AC3E}">
        <p14:creationId xmlns:p14="http://schemas.microsoft.com/office/powerpoint/2010/main" xmlns="" val="1055361507"/>
      </p:ext>
    </p:extLst>
  </p:cSld>
  <p:clrMapOvr>
    <a:masterClrMapping/>
  </p:clrMapOvr>
  <mc:AlternateContent xmlns:mc="http://schemas.openxmlformats.org/markup-compatibility/2006">
    <mc:Choice xmlns:p14="http://schemas.microsoft.com/office/powerpoint/2010/main" xmlns="" Requires="p14">
      <p:transition spd="slow" p14:dur="2000" advTm="8078"/>
    </mc:Choice>
    <mc:Fallback>
      <p:transition spd="slow" advTm="807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Order Card 2.0</a:t>
            </a:r>
            <a:endParaRPr lang="en-US" dirty="0"/>
          </a:p>
        </p:txBody>
      </p:sp>
      <p:pic>
        <p:nvPicPr>
          <p:cNvPr id="4" name="Picture 3"/>
          <p:cNvPicPr/>
          <p:nvPr/>
        </p:nvPicPr>
        <p:blipFill>
          <a:blip r:embed="rId3" cstate="print"/>
          <a:stretch>
            <a:fillRect/>
          </a:stretch>
        </p:blipFill>
        <p:spPr>
          <a:xfrm>
            <a:off x="2349639" y="1497545"/>
            <a:ext cx="2774950" cy="2205567"/>
          </a:xfrm>
          <a:prstGeom prst="rect">
            <a:avLst/>
          </a:prstGeom>
        </p:spPr>
      </p:pic>
      <p:pic>
        <p:nvPicPr>
          <p:cNvPr id="5" name="Picture 4"/>
          <p:cNvPicPr/>
          <p:nvPr/>
        </p:nvPicPr>
        <p:blipFill rotWithShape="1">
          <a:blip r:embed="rId4" cstate="print"/>
          <a:srcRect l="-1" r="10242"/>
          <a:stretch/>
        </p:blipFill>
        <p:spPr bwMode="auto">
          <a:xfrm>
            <a:off x="2349639" y="4108450"/>
            <a:ext cx="2774950" cy="1358900"/>
          </a:xfrm>
          <a:prstGeom prst="rect">
            <a:avLst/>
          </a:prstGeom>
          <a:ln>
            <a:noFill/>
          </a:ln>
          <a:extLst>
            <a:ext uri="{53640926-AAD7-44D8-BBD7-CCE9431645EC}">
              <a14:shadowObscured xmlns:a14="http://schemas.microsoft.com/office/drawing/2010/main" xmlns=""/>
            </a:ext>
          </a:extLst>
        </p:spPr>
      </p:pic>
      <p:sp>
        <p:nvSpPr>
          <p:cNvPr id="3" name="Down Arrow 2"/>
          <p:cNvSpPr/>
          <p:nvPr/>
        </p:nvSpPr>
        <p:spPr>
          <a:xfrm>
            <a:off x="2349639" y="3703111"/>
            <a:ext cx="411146" cy="405339"/>
          </a:xfrm>
          <a:prstGeom prst="downArrow">
            <a:avLst/>
          </a:prstGeom>
          <a:solidFill>
            <a:srgbClr val="008F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3502233" y="3730868"/>
            <a:ext cx="411146" cy="405339"/>
          </a:xfrm>
          <a:prstGeom prst="downArrow">
            <a:avLst/>
          </a:prstGeom>
          <a:solidFill>
            <a:srgbClr val="008F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4654828" y="3702580"/>
            <a:ext cx="411146" cy="405339"/>
          </a:xfrm>
          <a:prstGeom prst="downArrow">
            <a:avLst/>
          </a:prstGeom>
          <a:solidFill>
            <a:srgbClr val="008F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80292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37413"/>
            <a:ext cx="8229600" cy="954793"/>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234778" y="1092205"/>
            <a:ext cx="7179276" cy="3970318"/>
          </a:xfrm>
          <a:prstGeom prst="rect">
            <a:avLst/>
          </a:prstGeom>
          <a:noFill/>
        </p:spPr>
        <p:txBody>
          <a:bodyPr wrap="square" rtlCol="0">
            <a:spAutoFit/>
          </a:bodyPr>
          <a:lstStyle/>
          <a:p>
            <a:pPr algn="ctr"/>
            <a:r>
              <a:rPr lang="en-US" b="1" dirty="0" smtClean="0"/>
              <a:t>Troop leader/SU registration process</a:t>
            </a:r>
          </a:p>
          <a:p>
            <a:endParaRPr lang="en-US" dirty="0" smtClean="0"/>
          </a:p>
          <a:p>
            <a:r>
              <a:rPr lang="en-US" b="1" dirty="0" smtClean="0"/>
              <a:t>Scenario 1</a:t>
            </a:r>
          </a:p>
          <a:p>
            <a:r>
              <a:rPr lang="en-US" dirty="0" smtClean="0"/>
              <a:t>Adult is a SU Cookie Person, not a parent or leader</a:t>
            </a:r>
          </a:p>
          <a:p>
            <a:endParaRPr lang="en-US" dirty="0"/>
          </a:p>
          <a:p>
            <a:pPr marL="342900" indent="-342900">
              <a:buFont typeface="+mj-lt"/>
              <a:buAutoNum type="arabicPeriod"/>
            </a:pPr>
            <a:r>
              <a:rPr lang="en-US" dirty="0" smtClean="0"/>
              <a:t>Volunteer </a:t>
            </a:r>
            <a:r>
              <a:rPr lang="en-US" dirty="0"/>
              <a:t>gets email </a:t>
            </a:r>
          </a:p>
          <a:p>
            <a:pPr marL="342900" indent="-342900">
              <a:buFont typeface="+mj-lt"/>
              <a:buAutoNum type="arabicPeriod"/>
            </a:pPr>
            <a:r>
              <a:rPr lang="en-US" dirty="0" smtClean="0"/>
              <a:t>Clicks </a:t>
            </a:r>
            <a:r>
              <a:rPr lang="en-US" dirty="0"/>
              <a:t>on link to go to digital </a:t>
            </a:r>
            <a:r>
              <a:rPr lang="en-US" dirty="0" smtClean="0"/>
              <a:t>cookie</a:t>
            </a:r>
          </a:p>
          <a:p>
            <a:pPr marL="342900" indent="-342900">
              <a:buFont typeface="+mj-lt"/>
              <a:buAutoNum type="arabicPeriod"/>
            </a:pPr>
            <a:r>
              <a:rPr lang="en-US" dirty="0" smtClean="0"/>
              <a:t>Sets password and logs in</a:t>
            </a:r>
            <a:endParaRPr lang="en-US" dirty="0"/>
          </a:p>
          <a:p>
            <a:pPr marL="342900" indent="-342900">
              <a:buFont typeface="+mj-lt"/>
              <a:buAutoNum type="arabicPeriod"/>
            </a:pPr>
            <a:r>
              <a:rPr lang="en-US" dirty="0" smtClean="0"/>
              <a:t>Watches </a:t>
            </a:r>
            <a:r>
              <a:rPr lang="en-US" dirty="0"/>
              <a:t>safety video (even if no girls)</a:t>
            </a:r>
          </a:p>
          <a:p>
            <a:pPr marL="342900" indent="-342900">
              <a:buFont typeface="+mj-lt"/>
              <a:buAutoNum type="arabicPeriod"/>
            </a:pPr>
            <a:r>
              <a:rPr lang="en-US" dirty="0" smtClean="0"/>
              <a:t>Signs Terms and Conditions </a:t>
            </a:r>
            <a:r>
              <a:rPr lang="en-US" dirty="0"/>
              <a:t>for volunteer</a:t>
            </a:r>
          </a:p>
          <a:p>
            <a:pPr marL="342900" indent="-342900">
              <a:buFont typeface="+mj-lt"/>
              <a:buAutoNum type="arabicPeriod"/>
            </a:pPr>
            <a:r>
              <a:rPr lang="en-US" dirty="0" smtClean="0"/>
              <a:t>Is </a:t>
            </a:r>
            <a:r>
              <a:rPr lang="en-US" dirty="0"/>
              <a:t>taken to the </a:t>
            </a:r>
            <a:r>
              <a:rPr lang="en-US" dirty="0" smtClean="0"/>
              <a:t>SU </a:t>
            </a:r>
            <a:r>
              <a:rPr lang="en-US" dirty="0"/>
              <a:t>Dashboard </a:t>
            </a:r>
          </a:p>
          <a:p>
            <a:endParaRPr lang="en-US" dirty="0" smtClean="0"/>
          </a:p>
          <a:p>
            <a:endParaRPr lang="en-US" dirty="0" smtClean="0"/>
          </a:p>
          <a:p>
            <a:endParaRPr lang="en-US" dirty="0"/>
          </a:p>
        </p:txBody>
      </p:sp>
    </p:spTree>
    <p:extLst>
      <p:ext uri="{BB962C8B-B14F-4D97-AF65-F5344CB8AC3E}">
        <p14:creationId xmlns:p14="http://schemas.microsoft.com/office/powerpoint/2010/main" xmlns="" val="1389995686"/>
      </p:ext>
    </p:extLst>
  </p:cSld>
  <p:clrMapOvr>
    <a:masterClrMapping/>
  </p:clrMapOvr>
  <mc:AlternateContent xmlns:mc="http://schemas.openxmlformats.org/markup-compatibility/2006">
    <mc:Choice xmlns:p14="http://schemas.microsoft.com/office/powerpoint/2010/main" xmlns="" Requires="p14">
      <p:transition spd="slow" p14:dur="2000" advTm="5457"/>
    </mc:Choice>
    <mc:Fallback>
      <p:transition spd="slow" advTm="545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37413"/>
            <a:ext cx="8229600" cy="954793"/>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234778" y="1092206"/>
            <a:ext cx="8359662" cy="4247317"/>
          </a:xfrm>
          <a:prstGeom prst="rect">
            <a:avLst/>
          </a:prstGeom>
          <a:noFill/>
        </p:spPr>
        <p:txBody>
          <a:bodyPr wrap="square" rtlCol="0">
            <a:spAutoFit/>
          </a:bodyPr>
          <a:lstStyle/>
          <a:p>
            <a:pPr algn="ctr"/>
            <a:r>
              <a:rPr lang="en-US" b="1" dirty="0" smtClean="0"/>
              <a:t>Troop leader/SU registration process</a:t>
            </a:r>
          </a:p>
          <a:p>
            <a:r>
              <a:rPr lang="en-US" b="1" dirty="0" smtClean="0"/>
              <a:t>Scenario 2:</a:t>
            </a:r>
          </a:p>
          <a:p>
            <a:r>
              <a:rPr lang="en-US" dirty="0" smtClean="0"/>
              <a:t>Adult is a parent of a girl over 13 AND a troop leader or SU Cookie Manager</a:t>
            </a:r>
          </a:p>
          <a:p>
            <a:endParaRPr lang="en-US" dirty="0" smtClean="0"/>
          </a:p>
          <a:p>
            <a:r>
              <a:rPr lang="en-US" dirty="0"/>
              <a:t>1.       User gets the </a:t>
            </a:r>
            <a:r>
              <a:rPr lang="en-US" dirty="0" smtClean="0"/>
              <a:t>Service Unit registration </a:t>
            </a:r>
            <a:r>
              <a:rPr lang="en-US" dirty="0"/>
              <a:t>email (highest level in the hierarchy email only)</a:t>
            </a:r>
          </a:p>
          <a:p>
            <a:r>
              <a:rPr lang="en-US" dirty="0"/>
              <a:t>2.       Clicks on link to go to digital cookie</a:t>
            </a:r>
          </a:p>
          <a:p>
            <a:r>
              <a:rPr lang="en-US" dirty="0"/>
              <a:t>3.       Watches safety video </a:t>
            </a:r>
          </a:p>
          <a:p>
            <a:r>
              <a:rPr lang="en-US" dirty="0"/>
              <a:t>4.       Signs T&amp;C’s for volunteer</a:t>
            </a:r>
          </a:p>
          <a:p>
            <a:r>
              <a:rPr lang="en-US" dirty="0"/>
              <a:t>5.       Signs T&amp;C’s for parent</a:t>
            </a:r>
          </a:p>
          <a:p>
            <a:r>
              <a:rPr lang="en-US" dirty="0"/>
              <a:t>6.       Chooses role from drop down</a:t>
            </a:r>
          </a:p>
          <a:p>
            <a:r>
              <a:rPr lang="en-US" dirty="0"/>
              <a:t>7.       Chooses parent role</a:t>
            </a:r>
          </a:p>
          <a:p>
            <a:r>
              <a:rPr lang="en-US" dirty="0"/>
              <a:t>8.       Registers girl(s) </a:t>
            </a:r>
          </a:p>
          <a:p>
            <a:r>
              <a:rPr lang="en-US" dirty="0"/>
              <a:t>9.       Is taken to the parent dashboard </a:t>
            </a:r>
          </a:p>
          <a:p>
            <a:endParaRPr lang="en-US" dirty="0"/>
          </a:p>
        </p:txBody>
      </p:sp>
    </p:spTree>
    <p:extLst>
      <p:ext uri="{BB962C8B-B14F-4D97-AF65-F5344CB8AC3E}">
        <p14:creationId xmlns:p14="http://schemas.microsoft.com/office/powerpoint/2010/main" xmlns="" val="2842561228"/>
      </p:ext>
    </p:extLst>
  </p:cSld>
  <p:clrMapOvr>
    <a:masterClrMapping/>
  </p:clrMapOvr>
  <mc:AlternateContent xmlns:mc="http://schemas.openxmlformats.org/markup-compatibility/2006">
    <mc:Choice xmlns:p14="http://schemas.microsoft.com/office/powerpoint/2010/main" xmlns="" Requires="p14">
      <p:transition spd="slow" p14:dur="2000" advTm="5457"/>
    </mc:Choice>
    <mc:Fallback>
      <p:transition spd="slow" advTm="545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a:spLocks/>
          </p:cNvSpPr>
          <p:nvPr/>
        </p:nvSpPr>
        <p:spPr bwMode="auto">
          <a:xfrm>
            <a:off x="375914" y="234302"/>
            <a:ext cx="8275637" cy="584200"/>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2" name="TextBox 1"/>
          <p:cNvSpPr txBox="1"/>
          <p:nvPr/>
        </p:nvSpPr>
        <p:spPr>
          <a:xfrm>
            <a:off x="304801" y="233727"/>
            <a:ext cx="8346750" cy="584775"/>
          </a:xfrm>
          <a:prstGeom prst="rect">
            <a:avLst/>
          </a:prstGeom>
          <a:noFill/>
        </p:spPr>
        <p:txBody>
          <a:bodyPr wrap="square" rtlCol="0">
            <a:spAutoFit/>
          </a:bodyPr>
          <a:lstStyle/>
          <a:p>
            <a:pPr algn="ctr"/>
            <a:r>
              <a:rPr lang="en-US" sz="3200" b="1" dirty="0" smtClean="0">
                <a:solidFill>
                  <a:prstClr val="white"/>
                </a:solidFill>
              </a:rPr>
              <a:t>Cookie Contests- Tools to Promote the Program</a:t>
            </a:r>
            <a:endParaRPr lang="en-US" sz="3200" b="1" dirty="0">
              <a:solidFill>
                <a:prstClr val="white"/>
              </a:solidFill>
            </a:endParaRPr>
          </a:p>
        </p:txBody>
      </p:sp>
      <p:sp>
        <p:nvSpPr>
          <p:cNvPr id="3" name="TextBox 2"/>
          <p:cNvSpPr txBox="1"/>
          <p:nvPr/>
        </p:nvSpPr>
        <p:spPr>
          <a:xfrm>
            <a:off x="91751" y="1066800"/>
            <a:ext cx="9030478" cy="5539978"/>
          </a:xfrm>
          <a:prstGeom prst="rect">
            <a:avLst/>
          </a:prstGeom>
          <a:noFill/>
        </p:spPr>
        <p:txBody>
          <a:bodyPr wrap="square" rtlCol="0">
            <a:spAutoFit/>
          </a:bodyPr>
          <a:lstStyle/>
          <a:p>
            <a:pPr marL="285750" indent="-285750">
              <a:buFont typeface="Arial" pitchFamily="34" charset="0"/>
              <a:buChar char="•"/>
            </a:pPr>
            <a:r>
              <a:rPr lang="en-US" sz="1600" b="1" dirty="0" smtClean="0">
                <a:solidFill>
                  <a:srgbClr val="00B050"/>
                </a:solidFill>
              </a:rPr>
              <a:t>Cookies Worth Sharing</a:t>
            </a:r>
            <a:r>
              <a:rPr lang="en-US" sz="1600" b="1" dirty="0">
                <a:solidFill>
                  <a:prstClr val="black"/>
                </a:solidFill>
              </a:rPr>
              <a:t>:  Girl Guided Training </a:t>
            </a:r>
            <a:r>
              <a:rPr lang="en-US" sz="1600" b="1" dirty="0" smtClean="0">
                <a:solidFill>
                  <a:prstClr val="black"/>
                </a:solidFill>
              </a:rPr>
              <a:t>Challenge.  Earn a chance to sell cookies at the Cookie Kick-Off on January 9 at the GCU.  </a:t>
            </a:r>
            <a:r>
              <a:rPr lang="en-US" sz="1600" b="1" dirty="0" smtClean="0">
                <a:solidFill>
                  <a:srgbClr val="FF33CC"/>
                </a:solidFill>
              </a:rPr>
              <a:t>Entries due December 14.</a:t>
            </a:r>
          </a:p>
          <a:p>
            <a:pPr marL="285750" indent="-285750">
              <a:buFont typeface="Arial" pitchFamily="34" charset="0"/>
              <a:buChar char="•"/>
            </a:pPr>
            <a:endParaRPr lang="en-US" sz="1600" b="1" dirty="0" smtClean="0">
              <a:solidFill>
                <a:prstClr val="black"/>
              </a:solidFill>
            </a:endParaRPr>
          </a:p>
          <a:p>
            <a:pPr marL="285750" indent="-285750">
              <a:buFont typeface="Arial" pitchFamily="34" charset="0"/>
              <a:buChar char="•"/>
            </a:pPr>
            <a:r>
              <a:rPr lang="en-US" sz="1600" b="1" dirty="0" smtClean="0">
                <a:solidFill>
                  <a:srgbClr val="00B050"/>
                </a:solidFill>
              </a:rPr>
              <a:t>Flat </a:t>
            </a:r>
            <a:r>
              <a:rPr lang="en-US" sz="1600" b="1" dirty="0">
                <a:solidFill>
                  <a:srgbClr val="00B050"/>
                </a:solidFill>
              </a:rPr>
              <a:t>Stacie Collage Contest: </a:t>
            </a:r>
            <a:r>
              <a:rPr lang="en-US" sz="1600" b="1" dirty="0">
                <a:solidFill>
                  <a:prstClr val="black"/>
                </a:solidFill>
              </a:rPr>
              <a:t>What does selling cookies look like to you?  Experience the cookie sale with your friend, Flat Stacie!  Share your story with your sister Girl Scouts and enter into a raffle to win tickets to a fun spring </a:t>
            </a:r>
            <a:r>
              <a:rPr lang="en-US" sz="1600" b="1" dirty="0" smtClean="0">
                <a:solidFill>
                  <a:prstClr val="black"/>
                </a:solidFill>
              </a:rPr>
              <a:t>festival. </a:t>
            </a:r>
            <a:r>
              <a:rPr lang="en-US" sz="1600" b="1" dirty="0">
                <a:solidFill>
                  <a:srgbClr val="FF33CC"/>
                </a:solidFill>
              </a:rPr>
              <a:t>Entries due </a:t>
            </a:r>
            <a:r>
              <a:rPr lang="en-US" sz="1600" b="1" dirty="0" smtClean="0">
                <a:solidFill>
                  <a:srgbClr val="FF33CC"/>
                </a:solidFill>
              </a:rPr>
              <a:t>February 28. </a:t>
            </a:r>
            <a:endParaRPr lang="en-US" sz="1600" b="1" dirty="0">
              <a:solidFill>
                <a:srgbClr val="FF33CC"/>
              </a:solidFill>
            </a:endParaRPr>
          </a:p>
          <a:p>
            <a:pPr marL="285750" indent="-285750">
              <a:buFont typeface="Arial" pitchFamily="34" charset="0"/>
              <a:buChar char="•"/>
            </a:pPr>
            <a:endParaRPr lang="en-US" sz="1600" b="1" dirty="0" smtClean="0">
              <a:solidFill>
                <a:srgbClr val="00B050"/>
              </a:solidFill>
            </a:endParaRPr>
          </a:p>
          <a:p>
            <a:pPr marL="285750" indent="-285750">
              <a:buFont typeface="Arial" pitchFamily="34" charset="0"/>
              <a:buChar char="•"/>
            </a:pPr>
            <a:r>
              <a:rPr lang="en-US" sz="1600" b="1" dirty="0" smtClean="0">
                <a:solidFill>
                  <a:srgbClr val="00B050"/>
                </a:solidFill>
              </a:rPr>
              <a:t>Cookies </a:t>
            </a:r>
            <a:r>
              <a:rPr lang="en-US" sz="1600" b="1" dirty="0">
                <a:solidFill>
                  <a:srgbClr val="00B050"/>
                </a:solidFill>
              </a:rPr>
              <a:t>on the Go:  </a:t>
            </a:r>
            <a:r>
              <a:rPr lang="en-US" sz="1600" b="1" dirty="0">
                <a:solidFill>
                  <a:prstClr val="black"/>
                </a:solidFill>
              </a:rPr>
              <a:t>Send us a picture of you decked out wagon, scooter, stroller or anything without a </a:t>
            </a:r>
            <a:r>
              <a:rPr lang="en-US" sz="1600" b="1" dirty="0" smtClean="0">
                <a:solidFill>
                  <a:prstClr val="black"/>
                </a:solidFill>
              </a:rPr>
              <a:t>motor.</a:t>
            </a:r>
            <a:r>
              <a:rPr lang="en-US" sz="1600" b="1" dirty="0" smtClean="0">
                <a:solidFill>
                  <a:srgbClr val="FF33CC"/>
                </a:solidFill>
              </a:rPr>
              <a:t> </a:t>
            </a:r>
            <a:r>
              <a:rPr lang="en-US" sz="1600" b="1" dirty="0">
                <a:solidFill>
                  <a:srgbClr val="FF33CC"/>
                </a:solidFill>
              </a:rPr>
              <a:t>Entries due </a:t>
            </a:r>
            <a:r>
              <a:rPr lang="en-US" sz="1600" b="1" dirty="0" smtClean="0">
                <a:solidFill>
                  <a:srgbClr val="FF33CC"/>
                </a:solidFill>
              </a:rPr>
              <a:t>March 9. </a:t>
            </a:r>
            <a:endParaRPr lang="en-US" sz="1600" b="1" dirty="0">
              <a:solidFill>
                <a:srgbClr val="FF33CC"/>
              </a:solidFill>
            </a:endParaRPr>
          </a:p>
          <a:p>
            <a:pPr marL="285750" indent="-285750">
              <a:buFont typeface="Arial" pitchFamily="34" charset="0"/>
              <a:buChar char="•"/>
            </a:pPr>
            <a:endParaRPr lang="en-US" sz="1600" b="1" dirty="0" smtClean="0">
              <a:solidFill>
                <a:prstClr val="black"/>
              </a:solidFill>
            </a:endParaRPr>
          </a:p>
          <a:p>
            <a:pPr marL="285750" indent="-285750">
              <a:buFont typeface="Arial" pitchFamily="34" charset="0"/>
              <a:buChar char="•"/>
            </a:pPr>
            <a:r>
              <a:rPr lang="en-US" sz="1600" b="1" dirty="0" smtClean="0">
                <a:solidFill>
                  <a:srgbClr val="00B050"/>
                </a:solidFill>
              </a:rPr>
              <a:t>Mystery House:  </a:t>
            </a:r>
            <a:r>
              <a:rPr lang="en-US" sz="1600" b="1" dirty="0" smtClean="0">
                <a:solidFill>
                  <a:prstClr val="black"/>
                </a:solidFill>
              </a:rPr>
              <a:t>There is a ‘Mystery House’ hidden in every Service Unit.  The first girl who finds the house on her walkabout will win a </a:t>
            </a:r>
            <a:r>
              <a:rPr lang="en-US" sz="1600" b="1" dirty="0">
                <a:solidFill>
                  <a:prstClr val="black"/>
                </a:solidFill>
              </a:rPr>
              <a:t> </a:t>
            </a:r>
            <a:r>
              <a:rPr lang="en-US" sz="1600" b="1" dirty="0" smtClean="0">
                <a:solidFill>
                  <a:prstClr val="black"/>
                </a:solidFill>
              </a:rPr>
              <a:t>Mystery Prize</a:t>
            </a:r>
            <a:r>
              <a:rPr lang="en-US" sz="1600" b="1" dirty="0">
                <a:solidFill>
                  <a:prstClr val="black"/>
                </a:solidFill>
              </a:rPr>
              <a:t>!</a:t>
            </a:r>
            <a:r>
              <a:rPr lang="en-US" sz="1600" b="1" dirty="0" smtClean="0">
                <a:solidFill>
                  <a:prstClr val="black"/>
                </a:solidFill>
              </a:rPr>
              <a:t> </a:t>
            </a:r>
          </a:p>
          <a:p>
            <a:pPr marL="285750" indent="-285750">
              <a:buFont typeface="Arial" pitchFamily="34" charset="0"/>
              <a:buChar char="•"/>
            </a:pPr>
            <a:endParaRPr lang="en-US" sz="1600" b="1" dirty="0">
              <a:solidFill>
                <a:prstClr val="black"/>
              </a:solidFill>
            </a:endParaRPr>
          </a:p>
          <a:p>
            <a:pPr marL="285750" indent="-285750">
              <a:buFont typeface="Arial" pitchFamily="34" charset="0"/>
              <a:buChar char="•"/>
            </a:pPr>
            <a:r>
              <a:rPr lang="en-US" sz="1600" b="1" dirty="0" smtClean="0">
                <a:solidFill>
                  <a:srgbClr val="00B050"/>
                </a:solidFill>
              </a:rPr>
              <a:t>Bling Your Booth:  </a:t>
            </a:r>
            <a:r>
              <a:rPr lang="en-US" sz="1600" b="1" dirty="0" smtClean="0">
                <a:solidFill>
                  <a:prstClr val="black"/>
                </a:solidFill>
              </a:rPr>
              <a:t>Send us a picture of your </a:t>
            </a:r>
            <a:r>
              <a:rPr lang="en-US" sz="1600" b="1" dirty="0" err="1" smtClean="0">
                <a:solidFill>
                  <a:prstClr val="black"/>
                </a:solidFill>
              </a:rPr>
              <a:t>blinged</a:t>
            </a:r>
            <a:r>
              <a:rPr lang="en-US" sz="1600" b="1" dirty="0" smtClean="0">
                <a:solidFill>
                  <a:prstClr val="black"/>
                </a:solidFill>
              </a:rPr>
              <a:t> out Cookie Booth to enter the contest.</a:t>
            </a:r>
            <a:r>
              <a:rPr lang="en-US" sz="1600" b="1" dirty="0">
                <a:solidFill>
                  <a:srgbClr val="FF33CC"/>
                </a:solidFill>
              </a:rPr>
              <a:t> Entries due </a:t>
            </a:r>
            <a:r>
              <a:rPr lang="en-US" sz="1600" b="1" dirty="0" smtClean="0">
                <a:solidFill>
                  <a:srgbClr val="FF33CC"/>
                </a:solidFill>
              </a:rPr>
              <a:t>March 9. </a:t>
            </a:r>
            <a:endParaRPr lang="en-US" sz="1600" b="1" dirty="0">
              <a:solidFill>
                <a:srgbClr val="FF33CC"/>
              </a:solidFill>
            </a:endParaRPr>
          </a:p>
          <a:p>
            <a:pPr marL="285750" indent="-285750">
              <a:buFont typeface="Arial" pitchFamily="34" charset="0"/>
              <a:buChar char="•"/>
            </a:pPr>
            <a:endParaRPr lang="en-US" sz="1600" b="1" dirty="0" smtClean="0">
              <a:solidFill>
                <a:prstClr val="black"/>
              </a:solidFill>
            </a:endParaRPr>
          </a:p>
          <a:p>
            <a:pPr marL="285750" indent="-285750">
              <a:buFont typeface="Arial" pitchFamily="34" charset="0"/>
              <a:buChar char="•"/>
            </a:pPr>
            <a:r>
              <a:rPr lang="en-US" sz="1600" b="1" dirty="0" smtClean="0">
                <a:solidFill>
                  <a:srgbClr val="00B050"/>
                </a:solidFill>
              </a:rPr>
              <a:t>Mighty </a:t>
            </a:r>
            <a:r>
              <a:rPr lang="en-US" sz="1600" b="1" dirty="0">
                <a:solidFill>
                  <a:srgbClr val="00B050"/>
                </a:solidFill>
              </a:rPr>
              <a:t>Mints </a:t>
            </a:r>
            <a:r>
              <a:rPr lang="en-US" sz="1600" b="1" dirty="0" smtClean="0">
                <a:solidFill>
                  <a:srgbClr val="00B050"/>
                </a:solidFill>
              </a:rPr>
              <a:t>Club:  </a:t>
            </a:r>
            <a:r>
              <a:rPr lang="en-US" sz="1600" b="1" dirty="0" smtClean="0">
                <a:solidFill>
                  <a:prstClr val="black"/>
                </a:solidFill>
              </a:rPr>
              <a:t>Sell </a:t>
            </a:r>
            <a:r>
              <a:rPr lang="en-US" sz="1600" b="1" dirty="0">
                <a:solidFill>
                  <a:prstClr val="black"/>
                </a:solidFill>
              </a:rPr>
              <a:t>2000+ packages of cookies and receive special recognition at the 1000+ super sellers event along with a one-of-a-kind trophy. C’mon, join the club!</a:t>
            </a:r>
          </a:p>
          <a:p>
            <a:endParaRPr lang="en-US" sz="1600" b="1" dirty="0" smtClean="0">
              <a:solidFill>
                <a:prstClr val="black"/>
              </a:solidFill>
            </a:endParaRPr>
          </a:p>
          <a:p>
            <a:pPr algn="ctr"/>
            <a:r>
              <a:rPr lang="en-US" sz="1600" b="1" dirty="0" smtClean="0">
                <a:solidFill>
                  <a:prstClr val="black"/>
                </a:solidFill>
              </a:rPr>
              <a:t>For more </a:t>
            </a:r>
            <a:r>
              <a:rPr lang="en-US" sz="1600" b="1" dirty="0">
                <a:solidFill>
                  <a:prstClr val="black"/>
                </a:solidFill>
              </a:rPr>
              <a:t>i</a:t>
            </a:r>
            <a:r>
              <a:rPr lang="en-US" sz="1600" b="1" dirty="0" smtClean="0">
                <a:solidFill>
                  <a:prstClr val="black"/>
                </a:solidFill>
              </a:rPr>
              <a:t>nformation visit our website at:  </a:t>
            </a:r>
          </a:p>
          <a:p>
            <a:pPr algn="ctr"/>
            <a:r>
              <a:rPr lang="en-US" sz="1600" b="1" dirty="0" smtClean="0">
                <a:solidFill>
                  <a:srgbClr val="00B050"/>
                </a:solidFill>
              </a:rPr>
              <a:t>http</a:t>
            </a:r>
            <a:r>
              <a:rPr lang="en-US" sz="1600" b="1" dirty="0">
                <a:solidFill>
                  <a:srgbClr val="00B050"/>
                </a:solidFill>
              </a:rPr>
              <a:t>://www.girlscoutsaz.org/en/cookies/cookie-contests-events.html</a:t>
            </a:r>
          </a:p>
          <a:p>
            <a:endParaRPr lang="en-US" b="1" dirty="0">
              <a:solidFill>
                <a:prstClr val="black"/>
              </a:solidFill>
            </a:endParaRPr>
          </a:p>
        </p:txBody>
      </p:sp>
    </p:spTree>
    <p:extLst>
      <p:ext uri="{BB962C8B-B14F-4D97-AF65-F5344CB8AC3E}">
        <p14:creationId xmlns:p14="http://schemas.microsoft.com/office/powerpoint/2010/main" xmlns="" val="3086542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37413"/>
            <a:ext cx="8229600" cy="954793"/>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234778" y="1092205"/>
            <a:ext cx="8359662" cy="4801314"/>
          </a:xfrm>
          <a:prstGeom prst="rect">
            <a:avLst/>
          </a:prstGeom>
          <a:noFill/>
        </p:spPr>
        <p:txBody>
          <a:bodyPr wrap="square" rtlCol="0">
            <a:spAutoFit/>
          </a:bodyPr>
          <a:lstStyle/>
          <a:p>
            <a:pPr algn="ctr"/>
            <a:r>
              <a:rPr lang="en-US" b="1" dirty="0" smtClean="0"/>
              <a:t>Troop leader/SU registration process</a:t>
            </a:r>
            <a:endParaRPr lang="en-US" dirty="0" smtClean="0"/>
          </a:p>
          <a:p>
            <a:r>
              <a:rPr lang="en-US" b="1" dirty="0" smtClean="0"/>
              <a:t>Scenario 3:</a:t>
            </a:r>
          </a:p>
          <a:p>
            <a:r>
              <a:rPr lang="en-US" dirty="0" smtClean="0"/>
              <a:t>Adult is a parent of a girl under 13 AND a troop leader or SU Cookie Manager</a:t>
            </a:r>
          </a:p>
          <a:p>
            <a:endParaRPr lang="en-US" dirty="0" smtClean="0"/>
          </a:p>
          <a:p>
            <a:r>
              <a:rPr lang="en-US" dirty="0"/>
              <a:t>1.       User gets the </a:t>
            </a:r>
            <a:r>
              <a:rPr lang="en-US" dirty="0" smtClean="0"/>
              <a:t>Service Unit registration </a:t>
            </a:r>
            <a:r>
              <a:rPr lang="en-US" dirty="0"/>
              <a:t>email (highest level in the hierarchy email only)</a:t>
            </a:r>
          </a:p>
          <a:p>
            <a:r>
              <a:rPr lang="en-US" dirty="0"/>
              <a:t>2.       Clicks on link to go to digital cookie</a:t>
            </a:r>
          </a:p>
          <a:p>
            <a:r>
              <a:rPr lang="en-US" dirty="0"/>
              <a:t>3.       Watches safety video </a:t>
            </a:r>
          </a:p>
          <a:p>
            <a:r>
              <a:rPr lang="en-US" dirty="0"/>
              <a:t>4.       Signs T&amp;C’s for volunteer</a:t>
            </a:r>
          </a:p>
          <a:p>
            <a:r>
              <a:rPr lang="en-US" dirty="0"/>
              <a:t>5.       Signs T&amp;C’s for parent</a:t>
            </a:r>
          </a:p>
          <a:p>
            <a:r>
              <a:rPr lang="en-US" dirty="0"/>
              <a:t>6.       Signs Girl Pledge on behalf of the girls</a:t>
            </a:r>
          </a:p>
          <a:p>
            <a:r>
              <a:rPr lang="en-US" dirty="0"/>
              <a:t>7.       Chooses role from drop down</a:t>
            </a:r>
          </a:p>
          <a:p>
            <a:r>
              <a:rPr lang="en-US" dirty="0"/>
              <a:t>8.       Chooses parent role</a:t>
            </a:r>
          </a:p>
          <a:p>
            <a:r>
              <a:rPr lang="en-US" dirty="0"/>
              <a:t>9.       Registers girl(s) </a:t>
            </a:r>
          </a:p>
          <a:p>
            <a:r>
              <a:rPr lang="en-US" dirty="0"/>
              <a:t>10.   Is taken to the parent dashboard </a:t>
            </a:r>
          </a:p>
          <a:p>
            <a:endParaRPr lang="en-US" dirty="0" smtClean="0"/>
          </a:p>
          <a:p>
            <a:endParaRPr lang="en-US" dirty="0"/>
          </a:p>
        </p:txBody>
      </p:sp>
    </p:spTree>
    <p:extLst>
      <p:ext uri="{BB962C8B-B14F-4D97-AF65-F5344CB8AC3E}">
        <p14:creationId xmlns:p14="http://schemas.microsoft.com/office/powerpoint/2010/main" xmlns="" val="4187818127"/>
      </p:ext>
    </p:extLst>
  </p:cSld>
  <p:clrMapOvr>
    <a:masterClrMapping/>
  </p:clrMapOvr>
  <mc:AlternateContent xmlns:mc="http://schemas.openxmlformats.org/markup-compatibility/2006">
    <mc:Choice xmlns:p14="http://schemas.microsoft.com/office/powerpoint/2010/main" xmlns="" Requires="p14">
      <p:transition spd="slow" p14:dur="2000" advTm="5457"/>
    </mc:Choice>
    <mc:Fallback>
      <p:transition spd="slow" advTm="545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37413"/>
            <a:ext cx="8229600" cy="954793"/>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3" name="Picture 2"/>
          <p:cNvPicPr>
            <a:picLocks noChangeAspect="1"/>
          </p:cNvPicPr>
          <p:nvPr/>
        </p:nvPicPr>
        <p:blipFill>
          <a:blip r:embed="rId3" cstate="print"/>
          <a:stretch>
            <a:fillRect/>
          </a:stretch>
        </p:blipFill>
        <p:spPr>
          <a:xfrm>
            <a:off x="1269402" y="1092206"/>
            <a:ext cx="6173420" cy="4415709"/>
          </a:xfrm>
          <a:prstGeom prst="rect">
            <a:avLst/>
          </a:prstGeom>
        </p:spPr>
      </p:pic>
      <p:sp>
        <p:nvSpPr>
          <p:cNvPr id="4" name="Rectangle 3"/>
          <p:cNvSpPr/>
          <p:nvPr/>
        </p:nvSpPr>
        <p:spPr>
          <a:xfrm>
            <a:off x="4475182" y="1219201"/>
            <a:ext cx="1376979" cy="301215"/>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5163670" y="4293133"/>
            <a:ext cx="244636" cy="730988"/>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smtClean="0"/>
              <a:t>30</a:t>
            </a:r>
            <a:endParaRPr lang="en-US" sz="400" dirty="0"/>
          </a:p>
        </p:txBody>
      </p:sp>
      <p:sp>
        <p:nvSpPr>
          <p:cNvPr id="2" name="Rectangle 1"/>
          <p:cNvSpPr/>
          <p:nvPr/>
        </p:nvSpPr>
        <p:spPr>
          <a:xfrm>
            <a:off x="5408306" y="4820920"/>
            <a:ext cx="295264" cy="20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38221818"/>
      </p:ext>
    </p:extLst>
  </p:cSld>
  <p:clrMapOvr>
    <a:masterClrMapping/>
  </p:clrMapOvr>
  <mc:AlternateContent xmlns:mc="http://schemas.openxmlformats.org/markup-compatibility/2006">
    <mc:Choice xmlns:p14="http://schemas.microsoft.com/office/powerpoint/2010/main" xmlns="" Requires="p14">
      <p:transition spd="slow" p14:dur="2000" advTm="5457"/>
    </mc:Choice>
    <mc:Fallback>
      <p:transition spd="slow" advTm="545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981075" y="1885950"/>
            <a:ext cx="7181850" cy="3086100"/>
          </a:xfrm>
          <a:prstGeom prst="rect">
            <a:avLst/>
          </a:prstGeom>
        </p:spPr>
      </p:pic>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3" name="Rectangle 2"/>
          <p:cNvSpPr/>
          <p:nvPr/>
        </p:nvSpPr>
        <p:spPr>
          <a:xfrm>
            <a:off x="7451124" y="3015049"/>
            <a:ext cx="358346" cy="10544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08319374"/>
      </p:ext>
    </p:extLst>
  </p:cSld>
  <p:clrMapOvr>
    <a:masterClrMapping/>
  </p:clrMapOvr>
  <mc:AlternateContent xmlns:mc="http://schemas.openxmlformats.org/markup-compatibility/2006">
    <mc:Choice xmlns:p14="http://schemas.microsoft.com/office/powerpoint/2010/main" xmlns="" Requires="p14">
      <p:transition spd="slow" p14:dur="2000" advTm="4525"/>
    </mc:Choice>
    <mc:Fallback>
      <p:transition spd="slow" advTm="452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b="48517"/>
          <a:stretch/>
        </p:blipFill>
        <p:spPr>
          <a:xfrm>
            <a:off x="1138238" y="1276351"/>
            <a:ext cx="6867525" cy="2216493"/>
          </a:xfrm>
          <a:prstGeom prst="rect">
            <a:avLst/>
          </a:prstGeom>
        </p:spPr>
      </p:pic>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Rectangle 1"/>
          <p:cNvSpPr/>
          <p:nvPr/>
        </p:nvSpPr>
        <p:spPr>
          <a:xfrm>
            <a:off x="5568740" y="2513517"/>
            <a:ext cx="810393" cy="2195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26196614"/>
      </p:ext>
    </p:extLst>
  </p:cSld>
  <p:clrMapOvr>
    <a:masterClrMapping/>
  </p:clrMapOvr>
  <mc:AlternateContent xmlns:mc="http://schemas.openxmlformats.org/markup-compatibility/2006">
    <mc:Choice xmlns:p14="http://schemas.microsoft.com/office/powerpoint/2010/main" xmlns="" Requires="p14">
      <p:transition spd="slow" p14:dur="2000" advTm="4525"/>
    </mc:Choice>
    <mc:Fallback>
      <p:transition spd="slow" advTm="452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8592"/>
          <a:stretch/>
        </p:blipFill>
        <p:spPr>
          <a:xfrm>
            <a:off x="973107" y="3903890"/>
            <a:ext cx="711450" cy="169499"/>
          </a:xfrm>
          <a:prstGeom prst="rect">
            <a:avLst/>
          </a:prstGeom>
        </p:spPr>
      </p:pic>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5" name="Picture 4"/>
          <p:cNvPicPr/>
          <p:nvPr/>
        </p:nvPicPr>
        <p:blipFill>
          <a:blip r:embed="rId4" cstate="print"/>
          <a:stretch>
            <a:fillRect/>
          </a:stretch>
        </p:blipFill>
        <p:spPr>
          <a:xfrm>
            <a:off x="498999" y="1508783"/>
            <a:ext cx="7642691" cy="4959713"/>
          </a:xfrm>
          <a:prstGeom prst="rect">
            <a:avLst/>
          </a:prstGeom>
        </p:spPr>
      </p:pic>
      <p:sp>
        <p:nvSpPr>
          <p:cNvPr id="4" name="Rectangle 3"/>
          <p:cNvSpPr/>
          <p:nvPr/>
        </p:nvSpPr>
        <p:spPr>
          <a:xfrm>
            <a:off x="743485" y="4073390"/>
            <a:ext cx="7212651" cy="262071"/>
          </a:xfrm>
          <a:prstGeom prst="rect">
            <a:avLst/>
          </a:prstGeom>
          <a:noFill/>
          <a:ln w="25400">
            <a:solidFill>
              <a:srgbClr val="EE3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stretch>
            <a:fillRect/>
          </a:stretch>
        </p:blipFill>
        <p:spPr>
          <a:xfrm>
            <a:off x="1137814" y="3920309"/>
            <a:ext cx="213083" cy="136661"/>
          </a:xfrm>
          <a:prstGeom prst="rect">
            <a:avLst/>
          </a:prstGeom>
        </p:spPr>
      </p:pic>
      <p:pic>
        <p:nvPicPr>
          <p:cNvPr id="9" name="Picture 8"/>
          <p:cNvPicPr>
            <a:picLocks noChangeAspect="1"/>
          </p:cNvPicPr>
          <p:nvPr/>
        </p:nvPicPr>
        <p:blipFill>
          <a:blip r:embed="rId6" cstate="print"/>
          <a:stretch>
            <a:fillRect/>
          </a:stretch>
        </p:blipFill>
        <p:spPr>
          <a:xfrm>
            <a:off x="6926136" y="5960336"/>
            <a:ext cx="355505" cy="178611"/>
          </a:xfrm>
          <a:prstGeom prst="rect">
            <a:avLst/>
          </a:prstGeom>
        </p:spPr>
      </p:pic>
      <p:pic>
        <p:nvPicPr>
          <p:cNvPr id="10" name="Picture 9"/>
          <p:cNvPicPr>
            <a:picLocks noChangeAspect="1"/>
          </p:cNvPicPr>
          <p:nvPr/>
        </p:nvPicPr>
        <p:blipFill>
          <a:blip r:embed="rId7" cstate="print"/>
          <a:stretch>
            <a:fillRect/>
          </a:stretch>
        </p:blipFill>
        <p:spPr>
          <a:xfrm>
            <a:off x="7559490" y="5960337"/>
            <a:ext cx="304351" cy="144929"/>
          </a:xfrm>
          <a:prstGeom prst="rect">
            <a:avLst/>
          </a:prstGeom>
        </p:spPr>
      </p:pic>
      <p:pic>
        <p:nvPicPr>
          <p:cNvPr id="13" name="Picture 12"/>
          <p:cNvPicPr>
            <a:picLocks noChangeAspect="1"/>
          </p:cNvPicPr>
          <p:nvPr/>
        </p:nvPicPr>
        <p:blipFill>
          <a:blip r:embed="rId8" cstate="print"/>
          <a:stretch>
            <a:fillRect/>
          </a:stretch>
        </p:blipFill>
        <p:spPr>
          <a:xfrm>
            <a:off x="7544584" y="3896377"/>
            <a:ext cx="319256" cy="168803"/>
          </a:xfrm>
          <a:prstGeom prst="rect">
            <a:avLst/>
          </a:prstGeom>
        </p:spPr>
      </p:pic>
    </p:spTree>
    <p:extLst>
      <p:ext uri="{BB962C8B-B14F-4D97-AF65-F5344CB8AC3E}">
        <p14:creationId xmlns:p14="http://schemas.microsoft.com/office/powerpoint/2010/main" xmlns="" val="2386827165"/>
      </p:ext>
    </p:extLst>
  </p:cSld>
  <p:clrMapOvr>
    <a:masterClrMapping/>
  </p:clrMapOvr>
  <mc:AlternateContent xmlns:mc="http://schemas.openxmlformats.org/markup-compatibility/2006">
    <mc:Choice xmlns:p14="http://schemas.microsoft.com/office/powerpoint/2010/main" xmlns="" Requires="p14">
      <p:transition spd="slow" p14:dur="2000" advTm="4525"/>
    </mc:Choice>
    <mc:Fallback>
      <p:transition spd="slow" advTm="452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2481" y="1906915"/>
            <a:ext cx="5749925" cy="4511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668162" y="1092205"/>
            <a:ext cx="5214552" cy="523220"/>
          </a:xfrm>
          <a:prstGeom prst="rect">
            <a:avLst/>
          </a:prstGeom>
          <a:noFill/>
        </p:spPr>
        <p:txBody>
          <a:bodyPr wrap="square" rtlCol="0">
            <a:spAutoFit/>
          </a:bodyPr>
          <a:lstStyle/>
          <a:p>
            <a:r>
              <a:rPr lang="en-US" sz="2800" dirty="0" smtClean="0">
                <a:latin typeface="Omnes_GirlScouts Regular" panose="02000606040000020004" pitchFamily="50" charset="0"/>
              </a:rPr>
              <a:t>eBudde Sales Report</a:t>
            </a:r>
            <a:endParaRPr lang="en-US" sz="2800" dirty="0">
              <a:latin typeface="Omnes_GirlScouts Regular" panose="02000606040000020004" pitchFamily="50" charset="0"/>
            </a:endParaRPr>
          </a:p>
        </p:txBody>
      </p:sp>
    </p:spTree>
    <p:extLst>
      <p:ext uri="{BB962C8B-B14F-4D97-AF65-F5344CB8AC3E}">
        <p14:creationId xmlns:p14="http://schemas.microsoft.com/office/powerpoint/2010/main" xmlns="" val="829232655"/>
      </p:ext>
    </p:extLst>
  </p:cSld>
  <p:clrMapOvr>
    <a:masterClrMapping/>
  </p:clrMapOvr>
  <mc:AlternateContent xmlns:mc="http://schemas.openxmlformats.org/markup-compatibility/2006">
    <mc:Choice xmlns:p14="http://schemas.microsoft.com/office/powerpoint/2010/main" xmlns="" Requires="p14">
      <p:transition spd="slow" p14:dur="2000" advTm="4525"/>
    </mc:Choice>
    <mc:Fallback>
      <p:transition spd="slow" advTm="452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679623" y="1812325"/>
            <a:ext cx="7265773" cy="1938992"/>
          </a:xfrm>
          <a:prstGeom prst="rect">
            <a:avLst/>
          </a:prstGeom>
          <a:noFill/>
        </p:spPr>
        <p:txBody>
          <a:bodyPr wrap="square" rtlCol="0">
            <a:spAutoFit/>
          </a:bodyPr>
          <a:lstStyle/>
          <a:p>
            <a:pPr marL="342900" indent="-342900">
              <a:buAutoNum type="arabicPeriod"/>
            </a:pPr>
            <a:r>
              <a:rPr lang="en-US" sz="2400" dirty="0" smtClean="0">
                <a:latin typeface="Arial" panose="020B0604020202020204" pitchFamily="34" charset="0"/>
                <a:cs typeface="Arial" panose="020B0604020202020204" pitchFamily="34" charset="0"/>
              </a:rPr>
              <a:t>Girl (parent) gets registration email</a:t>
            </a:r>
          </a:p>
          <a:p>
            <a:pPr marL="342900" indent="-342900">
              <a:buAutoNum type="arabicPeriod"/>
            </a:pPr>
            <a:r>
              <a:rPr lang="en-US" sz="2400" dirty="0" smtClean="0">
                <a:latin typeface="Arial" panose="020B0604020202020204" pitchFamily="34" charset="0"/>
                <a:cs typeface="Arial" panose="020B0604020202020204" pitchFamily="34" charset="0"/>
              </a:rPr>
              <a:t>Girl sets up site</a:t>
            </a:r>
          </a:p>
          <a:p>
            <a:pPr marL="342900" indent="-342900">
              <a:buAutoNum type="arabicPeriod"/>
            </a:pPr>
            <a:r>
              <a:rPr lang="en-US" sz="2400" dirty="0" smtClean="0">
                <a:latin typeface="Arial" panose="020B0604020202020204" pitchFamily="34" charset="0"/>
                <a:cs typeface="Arial" panose="020B0604020202020204" pitchFamily="34" charset="0"/>
              </a:rPr>
              <a:t>Parent approves and publishes it</a:t>
            </a:r>
          </a:p>
          <a:p>
            <a:pPr marL="342900" indent="-342900">
              <a:buAutoNum type="arabicPeriod"/>
            </a:pPr>
            <a:r>
              <a:rPr lang="en-US" sz="2400" dirty="0" smtClean="0">
                <a:latin typeface="Arial" panose="020B0604020202020204" pitchFamily="34" charset="0"/>
                <a:cs typeface="Arial" panose="020B0604020202020204" pitchFamily="34" charset="0"/>
              </a:rPr>
              <a:t>Girls build their customer list and send marketing emails</a:t>
            </a:r>
          </a:p>
        </p:txBody>
      </p:sp>
    </p:spTree>
    <p:extLst>
      <p:ext uri="{BB962C8B-B14F-4D97-AF65-F5344CB8AC3E}">
        <p14:creationId xmlns:p14="http://schemas.microsoft.com/office/powerpoint/2010/main" xmlns="" val="2936918832"/>
      </p:ext>
    </p:extLst>
  </p:cSld>
  <p:clrMapOvr>
    <a:masterClrMapping/>
  </p:clrMapOvr>
  <mc:AlternateContent xmlns:mc="http://schemas.openxmlformats.org/markup-compatibility/2006">
    <mc:Choice xmlns:p14="http://schemas.microsoft.com/office/powerpoint/2010/main" xmlns="" Requires="p14">
      <p:transition spd="slow" p14:dur="2000" advTm="4525"/>
    </mc:Choice>
    <mc:Fallback>
      <p:transition spd="slow" advTm="452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64124" y="885471"/>
            <a:ext cx="2572483" cy="5796469"/>
          </a:xfrm>
          <a:prstGeom prst="rect">
            <a:avLst/>
          </a:prstGeom>
        </p:spPr>
      </p:pic>
      <p:pic>
        <p:nvPicPr>
          <p:cNvPr id="8" name="Picture 7"/>
          <p:cNvPicPr>
            <a:picLocks noChangeAspect="1"/>
          </p:cNvPicPr>
          <p:nvPr/>
        </p:nvPicPr>
        <p:blipFill>
          <a:blip r:embed="rId4" cstate="print"/>
          <a:stretch>
            <a:fillRect/>
          </a:stretch>
        </p:blipFill>
        <p:spPr>
          <a:xfrm>
            <a:off x="2924176" y="2292055"/>
            <a:ext cx="6219825" cy="2794000"/>
          </a:xfrm>
          <a:prstGeom prst="rect">
            <a:avLst/>
          </a:prstGeom>
        </p:spPr>
      </p:pic>
      <p:sp>
        <p:nvSpPr>
          <p:cNvPr id="9" name="Title 1"/>
          <p:cNvSpPr>
            <a:spLocks noGrp="1"/>
          </p:cNvSpPr>
          <p:nvPr>
            <p:ph type="title"/>
          </p:nvPr>
        </p:nvSpPr>
        <p:spPr>
          <a:xfrm>
            <a:off x="259332" y="-114443"/>
            <a:ext cx="8229600" cy="954793"/>
          </a:xfrm>
        </p:spPr>
        <p:txBody>
          <a:bodyPr/>
          <a:lstStyle/>
          <a:p>
            <a:r>
              <a:rPr lang="en-US" dirty="0" smtClean="0"/>
              <a:t>Digital Order Card 2.0</a:t>
            </a:r>
            <a:endParaRPr lang="en-US" dirty="0"/>
          </a:p>
        </p:txBody>
      </p:sp>
      <p:pic>
        <p:nvPicPr>
          <p:cNvPr id="2" name="Picture 1"/>
          <p:cNvPicPr>
            <a:picLocks noChangeAspect="1"/>
          </p:cNvPicPr>
          <p:nvPr/>
        </p:nvPicPr>
        <p:blipFill>
          <a:blip r:embed="rId5" cstate="print"/>
          <a:stretch>
            <a:fillRect/>
          </a:stretch>
        </p:blipFill>
        <p:spPr>
          <a:xfrm>
            <a:off x="732310" y="3572645"/>
            <a:ext cx="1190701" cy="422120"/>
          </a:xfrm>
          <a:prstGeom prst="rect">
            <a:avLst/>
          </a:prstGeom>
        </p:spPr>
      </p:pic>
    </p:spTree>
    <p:extLst>
      <p:ext uri="{BB962C8B-B14F-4D97-AF65-F5344CB8AC3E}">
        <p14:creationId xmlns:p14="http://schemas.microsoft.com/office/powerpoint/2010/main" xmlns="" val="505375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4840" y="137413"/>
            <a:ext cx="8229600" cy="954793"/>
          </a:xfrm>
        </p:spPr>
        <p:txBody>
          <a:bodyPr>
            <a:noAutofit/>
          </a:bodyPr>
          <a:lstStyle/>
          <a:p>
            <a:r>
              <a:rPr lang="en-US" dirty="0"/>
              <a:t>Digital Order </a:t>
            </a:r>
            <a:r>
              <a:rPr lang="en-US" dirty="0" smtClean="0"/>
              <a:t>Card 2.0</a:t>
            </a:r>
            <a:r>
              <a:rPr lang="en-US" sz="2400" dirty="0" smtClean="0"/>
              <a:t/>
            </a:r>
            <a:br>
              <a:rPr lang="en-US" sz="2400" dirty="0" smtClean="0"/>
            </a:br>
            <a:endParaRPr lang="en-US" sz="1600" dirty="0"/>
          </a:p>
        </p:txBody>
      </p:sp>
      <p:pic>
        <p:nvPicPr>
          <p:cNvPr id="3" name="Picture 2"/>
          <p:cNvPicPr/>
          <p:nvPr/>
        </p:nvPicPr>
        <p:blipFill>
          <a:blip r:embed="rId3" cstate="print"/>
          <a:stretch>
            <a:fillRect/>
          </a:stretch>
        </p:blipFill>
        <p:spPr>
          <a:xfrm>
            <a:off x="2041111" y="1092205"/>
            <a:ext cx="3975100" cy="5186680"/>
          </a:xfrm>
          <a:prstGeom prst="rect">
            <a:avLst/>
          </a:prstGeom>
        </p:spPr>
      </p:pic>
      <p:sp>
        <p:nvSpPr>
          <p:cNvPr id="2" name="Rectangle 1"/>
          <p:cNvSpPr/>
          <p:nvPr/>
        </p:nvSpPr>
        <p:spPr>
          <a:xfrm>
            <a:off x="4141695" y="5604221"/>
            <a:ext cx="1598279" cy="674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37903462"/>
      </p:ext>
    </p:extLst>
  </p:cSld>
  <p:clrMapOvr>
    <a:masterClrMapping/>
  </p:clrMapOvr>
  <mc:AlternateContent xmlns:mc="http://schemas.openxmlformats.org/markup-compatibility/2006">
    <mc:Choice xmlns:p14="http://schemas.microsoft.com/office/powerpoint/2010/main" xmlns="" Requires="p14">
      <p:transition spd="slow" p14:dur="2000" advTm="5399"/>
    </mc:Choice>
    <mc:Fallback>
      <p:transition spd="slow" advTm="5399"/>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422371" y="5099461"/>
            <a:ext cx="231926" cy="138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16806" y="5106000"/>
            <a:ext cx="451979" cy="131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19356" y="5227216"/>
            <a:ext cx="451979" cy="131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9421" y="5143241"/>
            <a:ext cx="451979" cy="131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247868" y="5122360"/>
            <a:ext cx="451979" cy="131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119424" y="3902471"/>
            <a:ext cx="585069" cy="191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069229" y="3890031"/>
            <a:ext cx="585069" cy="191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041452" y="3902471"/>
            <a:ext cx="585069" cy="191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039803" y="4922060"/>
            <a:ext cx="585069" cy="191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076152" y="4932707"/>
            <a:ext cx="585069" cy="191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125791" y="4936403"/>
            <a:ext cx="585069" cy="191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p:txBody>
          <a:bodyPr>
            <a:noAutofit/>
          </a:bodyPr>
          <a:lstStyle/>
          <a:p>
            <a:r>
              <a:rPr lang="en-US" dirty="0"/>
              <a:t>Digital Order </a:t>
            </a:r>
            <a:r>
              <a:rPr lang="en-US" dirty="0" smtClean="0"/>
              <a:t>Card 2.0</a:t>
            </a:r>
            <a:r>
              <a:rPr lang="en-US" sz="2400" dirty="0" smtClean="0"/>
              <a:t/>
            </a:r>
            <a:br>
              <a:rPr lang="en-US" sz="2400" dirty="0" smtClean="0"/>
            </a:br>
            <a:endParaRPr lang="en-US" sz="1600" dirty="0"/>
          </a:p>
        </p:txBody>
      </p:sp>
      <p:pic>
        <p:nvPicPr>
          <p:cNvPr id="5" name="Picture 4"/>
          <p:cNvPicPr>
            <a:picLocks noChangeAspect="1"/>
          </p:cNvPicPr>
          <p:nvPr/>
        </p:nvPicPr>
        <p:blipFill>
          <a:blip r:embed="rId3" cstate="print"/>
          <a:stretch>
            <a:fillRect/>
          </a:stretch>
        </p:blipFill>
        <p:spPr>
          <a:xfrm>
            <a:off x="1295401" y="983391"/>
            <a:ext cx="5933303" cy="5461859"/>
          </a:xfrm>
          <a:prstGeom prst="rect">
            <a:avLst/>
          </a:prstGeom>
        </p:spPr>
      </p:pic>
    </p:spTree>
    <p:extLst>
      <p:ext uri="{BB962C8B-B14F-4D97-AF65-F5344CB8AC3E}">
        <p14:creationId xmlns:p14="http://schemas.microsoft.com/office/powerpoint/2010/main" xmlns="" val="2448144790"/>
      </p:ext>
    </p:extLst>
  </p:cSld>
  <p:clrMapOvr>
    <a:masterClrMapping/>
  </p:clrMapOvr>
  <mc:AlternateContent xmlns:mc="http://schemas.openxmlformats.org/markup-compatibility/2006">
    <mc:Choice xmlns:p14="http://schemas.microsoft.com/office/powerpoint/2010/main" xmlns="" Requires="p14">
      <p:transition spd="slow" p14:dur="2000" advTm="5288"/>
    </mc:Choice>
    <mc:Fallback>
      <p:transition spd="slow" advTm="528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81000" y="-14288"/>
            <a:ext cx="9788525" cy="998538"/>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44BCE2">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7" name="Freeform 16"/>
          <p:cNvSpPr/>
          <p:nvPr/>
        </p:nvSpPr>
        <p:spPr>
          <a:xfrm>
            <a:off x="-396875" y="-231775"/>
            <a:ext cx="9786938" cy="100012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FD9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244475" y="79375"/>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90C7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Freeform 1"/>
          <p:cNvSpPr/>
          <p:nvPr/>
        </p:nvSpPr>
        <p:spPr>
          <a:xfrm>
            <a:off x="-244475" y="296863"/>
            <a:ext cx="9659938" cy="550862"/>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 name="TextBox 2"/>
          <p:cNvSpPr txBox="1"/>
          <p:nvPr/>
        </p:nvSpPr>
        <p:spPr>
          <a:xfrm>
            <a:off x="270985" y="296863"/>
            <a:ext cx="6282215" cy="523220"/>
          </a:xfrm>
          <a:prstGeom prst="rect">
            <a:avLst/>
          </a:prstGeom>
          <a:noFill/>
        </p:spPr>
        <p:txBody>
          <a:bodyPr wrap="square" rtlCol="0">
            <a:spAutoFit/>
          </a:bodyPr>
          <a:lstStyle/>
          <a:p>
            <a:r>
              <a:rPr lang="en-US" sz="2800" b="1" dirty="0">
                <a:solidFill>
                  <a:prstClr val="white"/>
                </a:solidFill>
              </a:rPr>
              <a:t>What’s New This Year</a:t>
            </a:r>
          </a:p>
        </p:txBody>
      </p:sp>
      <p:sp>
        <p:nvSpPr>
          <p:cNvPr id="4" name="TextBox 3"/>
          <p:cNvSpPr txBox="1"/>
          <p:nvPr/>
        </p:nvSpPr>
        <p:spPr>
          <a:xfrm>
            <a:off x="303642" y="1219200"/>
            <a:ext cx="5639958" cy="5139869"/>
          </a:xfrm>
          <a:prstGeom prst="rect">
            <a:avLst/>
          </a:prstGeom>
          <a:noFill/>
        </p:spPr>
        <p:txBody>
          <a:bodyPr wrap="square" rtlCol="0">
            <a:spAutoFit/>
          </a:bodyPr>
          <a:lstStyle/>
          <a:p>
            <a:pPr marL="457200" indent="-457200">
              <a:buFont typeface="Arial" panose="020B0604020202020204" pitchFamily="34" charset="0"/>
              <a:buChar char="•"/>
            </a:pPr>
            <a:r>
              <a:rPr lang="en-US" sz="2000" b="1" dirty="0" smtClean="0"/>
              <a:t>Digital Cookies</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a:t>Initial Order due </a:t>
            </a:r>
            <a:r>
              <a:rPr lang="en-US" sz="2000" b="1" dirty="0" smtClean="0"/>
              <a:t>December 15! </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smtClean="0"/>
              <a:t>Savannah Smiles are back</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Troops cannot turn in a </a:t>
            </a:r>
            <a:r>
              <a:rPr lang="en-US" sz="2000" b="1" i="1" dirty="0" smtClean="0"/>
              <a:t>Parent Guardian Outstanding Balance Form </a:t>
            </a:r>
            <a:r>
              <a:rPr lang="en-US" sz="2000" b="1" dirty="0" smtClean="0"/>
              <a:t>in for unpaid balances of more than 120 packages.  </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a:t>Toffee-</a:t>
            </a:r>
            <a:r>
              <a:rPr lang="en-US" sz="2000" b="1" dirty="0" err="1"/>
              <a:t>tastic</a:t>
            </a:r>
            <a:r>
              <a:rPr lang="en-US" sz="2000" b="1" dirty="0"/>
              <a:t> </a:t>
            </a:r>
            <a:r>
              <a:rPr lang="en-US" sz="2000" b="1" dirty="0" smtClean="0"/>
              <a:t>orders</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smtClean="0"/>
              <a:t>Service </a:t>
            </a:r>
            <a:r>
              <a:rPr lang="en-US" sz="2000" b="1" dirty="0"/>
              <a:t>Unit </a:t>
            </a:r>
            <a:r>
              <a:rPr lang="en-US" sz="2000" b="1" dirty="0" smtClean="0"/>
              <a:t>Bonus</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Troop-to-Troop Transfer Link  </a:t>
            </a:r>
            <a:endParaRPr lang="en-US" sz="2000" b="1" dirty="0"/>
          </a:p>
          <a:p>
            <a:pPr marL="457200" indent="-457200">
              <a:buFont typeface="Arial" panose="020B0604020202020204" pitchFamily="34" charset="0"/>
              <a:buChar char="•"/>
            </a:pPr>
            <a:endParaRPr lang="en-US" sz="2800" b="1"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1524000"/>
            <a:ext cx="2506548" cy="3669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81636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1"/>
            <a:ext cx="8229600" cy="954793"/>
          </a:xfrm>
        </p:spPr>
        <p:txBody>
          <a:bodyPr/>
          <a:lstStyle/>
          <a:p>
            <a:r>
              <a:rPr lang="en-US" dirty="0" smtClean="0"/>
              <a:t>Digital Order Card 2.0</a:t>
            </a:r>
            <a:endParaRPr lang="en-US" dirty="0"/>
          </a:p>
        </p:txBody>
      </p:sp>
      <p:sp>
        <p:nvSpPr>
          <p:cNvPr id="3" name="Rectangle 2"/>
          <p:cNvSpPr/>
          <p:nvPr/>
        </p:nvSpPr>
        <p:spPr>
          <a:xfrm>
            <a:off x="1945532" y="1738008"/>
            <a:ext cx="4221804" cy="635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24176" y="2733153"/>
            <a:ext cx="813916" cy="6162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a:off x="1945532" y="954794"/>
            <a:ext cx="4110076" cy="5720985"/>
          </a:xfrm>
          <a:prstGeom prst="rect">
            <a:avLst/>
          </a:prstGeom>
        </p:spPr>
      </p:pic>
    </p:spTree>
    <p:extLst>
      <p:ext uri="{BB962C8B-B14F-4D97-AF65-F5344CB8AC3E}">
        <p14:creationId xmlns:p14="http://schemas.microsoft.com/office/powerpoint/2010/main" xmlns="" val="3776121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15996" y="1600200"/>
            <a:ext cx="6912007" cy="45259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210986" y="1600200"/>
            <a:ext cx="6722028" cy="45259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20633" y="1600200"/>
            <a:ext cx="6302734" cy="4525963"/>
          </a:xfrm>
          <a:prstGeom prst="rect">
            <a:avLst/>
          </a:prstGeom>
          <a:noFill/>
          <a:ln w="9525">
            <a:noFill/>
            <a:miter lim="800000"/>
            <a:headEnd/>
            <a:tailEnd/>
          </a:ln>
        </p:spPr>
      </p:pic>
      <p:sp>
        <p:nvSpPr>
          <p:cNvPr id="6" name="TextBox 5"/>
          <p:cNvSpPr txBox="1"/>
          <p:nvPr/>
        </p:nvSpPr>
        <p:spPr>
          <a:xfrm>
            <a:off x="1143000" y="1143000"/>
            <a:ext cx="1310039" cy="369332"/>
          </a:xfrm>
          <a:prstGeom prst="rect">
            <a:avLst/>
          </a:prstGeom>
          <a:noFill/>
          <a:ln>
            <a:solidFill>
              <a:schemeClr val="tx1"/>
            </a:solidFill>
          </a:ln>
        </p:spPr>
        <p:txBody>
          <a:bodyPr wrap="none" rtlCol="0">
            <a:spAutoFit/>
          </a:bodyPr>
          <a:lstStyle/>
          <a:p>
            <a:r>
              <a:rPr lang="en-US" dirty="0" smtClean="0"/>
              <a:t>Initial Order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898990" y="1600200"/>
            <a:ext cx="5346020" cy="452596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80373" y="1600200"/>
            <a:ext cx="6183253" cy="45259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976419" y="1600200"/>
            <a:ext cx="7191162" cy="452596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241860" y="1600200"/>
            <a:ext cx="6660280" cy="45259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532872" y="1286284"/>
            <a:ext cx="6010928" cy="483988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eBudde</a:t>
            </a:r>
            <a:r>
              <a:rPr lang="en-US" dirty="0" smtClean="0"/>
              <a:t> Info</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393785" y="1600200"/>
            <a:ext cx="6356429" cy="4525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320675"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71438"/>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275" y="288925"/>
            <a:ext cx="9659938" cy="3983038"/>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292101" y="615791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76200" y="288926"/>
            <a:ext cx="8763000" cy="5849938"/>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373061" y="761999"/>
            <a:ext cx="8458200" cy="4031873"/>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ea typeface="+mn-ea"/>
                <a:cs typeface="Omnes Bold"/>
              </a:rPr>
              <a:t>Cookies Now!</a:t>
            </a:r>
          </a:p>
          <a:p>
            <a:pPr marL="457200" indent="-457200" fontAlgn="auto">
              <a:spcBef>
                <a:spcPts val="0"/>
              </a:spcBef>
              <a:spcAft>
                <a:spcPts val="0"/>
              </a:spcAft>
              <a:buFont typeface="Arial" pitchFamily="34" charset="0"/>
              <a:buChar char="•"/>
              <a:defRPr/>
            </a:pPr>
            <a:r>
              <a:rPr lang="en-US" sz="3200" b="1" dirty="0" smtClean="0">
                <a:solidFill>
                  <a:schemeClr val="bg1"/>
                </a:solidFill>
                <a:latin typeface="+mj-lt"/>
                <a:cs typeface="Omnes Bold"/>
              </a:rPr>
              <a:t>Girls can begin selling with cookies on hand on January 18.  </a:t>
            </a:r>
          </a:p>
          <a:p>
            <a:pPr marL="457200" indent="-457200" fontAlgn="auto">
              <a:spcBef>
                <a:spcPts val="0"/>
              </a:spcBef>
              <a:spcAft>
                <a:spcPts val="0"/>
              </a:spcAft>
              <a:buFont typeface="Arial" pitchFamily="34" charset="0"/>
              <a:buChar char="•"/>
              <a:defRPr/>
            </a:pPr>
            <a:endParaRPr lang="en-US" sz="3200" b="1" dirty="0">
              <a:solidFill>
                <a:schemeClr val="bg1"/>
              </a:solidFill>
              <a:latin typeface="+mj-lt"/>
              <a:cs typeface="Omnes Bold"/>
            </a:endParaRPr>
          </a:p>
          <a:p>
            <a:pPr marL="457200" indent="-457200" fontAlgn="auto">
              <a:spcBef>
                <a:spcPts val="0"/>
              </a:spcBef>
              <a:spcAft>
                <a:spcPts val="0"/>
              </a:spcAft>
              <a:buFont typeface="Arial" pitchFamily="34" charset="0"/>
              <a:buChar char="•"/>
              <a:defRPr/>
            </a:pPr>
            <a:r>
              <a:rPr lang="en-US" sz="3200" b="1" dirty="0" smtClean="0">
                <a:solidFill>
                  <a:schemeClr val="bg1"/>
                </a:solidFill>
                <a:latin typeface="+mj-lt"/>
                <a:cs typeface="Omnes Bold"/>
              </a:rPr>
              <a:t>Girls should not take pre-orders or sell before January 18!  </a:t>
            </a:r>
          </a:p>
          <a:p>
            <a:pPr marL="457200" indent="-457200" fontAlgn="auto">
              <a:spcBef>
                <a:spcPts val="0"/>
              </a:spcBef>
              <a:spcAft>
                <a:spcPts val="0"/>
              </a:spcAft>
              <a:buFont typeface="Arial" pitchFamily="34" charset="0"/>
              <a:buChar char="•"/>
              <a:defRPr/>
            </a:pPr>
            <a:endParaRPr lang="en-US" sz="3200" b="1" dirty="0">
              <a:solidFill>
                <a:schemeClr val="bg1"/>
              </a:solidFill>
              <a:latin typeface="+mj-lt"/>
              <a:ea typeface="+mn-ea"/>
              <a:cs typeface="Omnes Bold"/>
            </a:endParaRPr>
          </a:p>
          <a:p>
            <a:pPr marL="457200" indent="-457200" fontAlgn="auto">
              <a:spcBef>
                <a:spcPts val="0"/>
              </a:spcBef>
              <a:spcAft>
                <a:spcPts val="0"/>
              </a:spcAft>
              <a:buFont typeface="Arial" pitchFamily="34" charset="0"/>
              <a:buChar char="•"/>
              <a:defRPr/>
            </a:pPr>
            <a:r>
              <a:rPr lang="en-US" sz="3200" b="1" dirty="0" smtClean="0">
                <a:solidFill>
                  <a:schemeClr val="bg1"/>
                </a:solidFill>
                <a:latin typeface="+mj-lt"/>
                <a:cs typeface="Omnes Bold"/>
              </a:rPr>
              <a:t>Girls can announce that cookies are coming.</a:t>
            </a:r>
            <a:endParaRPr lang="en-US" sz="3200" b="1" dirty="0">
              <a:solidFill>
                <a:schemeClr val="bg1"/>
              </a:solidFill>
              <a:latin typeface="+mj-lt"/>
              <a:ea typeface="+mn-ea"/>
              <a:cs typeface="Omnes Bold"/>
            </a:endParaRPr>
          </a:p>
        </p:txBody>
      </p:sp>
    </p:spTree>
    <p:extLst>
      <p:ext uri="{BB962C8B-B14F-4D97-AF65-F5344CB8AC3E}">
        <p14:creationId xmlns:p14="http://schemas.microsoft.com/office/powerpoint/2010/main" xmlns="" val="21604631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360363" y="577850"/>
            <a:ext cx="4694237" cy="584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1143794" y="586533"/>
            <a:ext cx="3275012" cy="584200"/>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Troop Success! </a:t>
            </a:r>
            <a:endParaRPr lang="en-US" sz="3200" b="1" dirty="0">
              <a:solidFill>
                <a:schemeClr val="bg1"/>
              </a:solidFill>
              <a:latin typeface="+mj-lt"/>
              <a:ea typeface="+mn-ea"/>
              <a:cs typeface="Omnes Bold"/>
            </a:endParaRPr>
          </a:p>
        </p:txBody>
      </p:sp>
      <p:sp>
        <p:nvSpPr>
          <p:cNvPr id="2" name="TextBox 1"/>
          <p:cNvSpPr txBox="1"/>
          <p:nvPr/>
        </p:nvSpPr>
        <p:spPr>
          <a:xfrm>
            <a:off x="125980" y="1162050"/>
            <a:ext cx="9220200" cy="6370975"/>
          </a:xfrm>
          <a:prstGeom prst="rect">
            <a:avLst/>
          </a:prstGeom>
          <a:noFill/>
        </p:spPr>
        <p:txBody>
          <a:bodyPr wrap="square" rtlCol="0">
            <a:spAutoFit/>
          </a:bodyPr>
          <a:lstStyle/>
          <a:p>
            <a:r>
              <a:rPr lang="en-US" sz="2400" b="1" dirty="0" smtClean="0">
                <a:solidFill>
                  <a:schemeClr val="bg1"/>
                </a:solidFill>
              </a:rPr>
              <a:t>Hold Cookie Meetings:</a:t>
            </a:r>
          </a:p>
          <a:p>
            <a:pPr marL="800100" lvl="1" indent="-342900">
              <a:buFont typeface="Wingdings" pitchFamily="2" charset="2"/>
              <a:buChar char="Ø"/>
            </a:pPr>
            <a:r>
              <a:rPr lang="en-US" sz="2400" b="1" dirty="0" smtClean="0">
                <a:solidFill>
                  <a:schemeClr val="bg1"/>
                </a:solidFill>
              </a:rPr>
              <a:t>Girl Meeting:  Let girls decide their goals and develop an action plan to sell cookies. </a:t>
            </a:r>
          </a:p>
          <a:p>
            <a:pPr marL="800100" lvl="1" indent="-342900">
              <a:buFont typeface="Wingdings" pitchFamily="2" charset="2"/>
              <a:buChar char="Ø"/>
            </a:pPr>
            <a:endParaRPr lang="en-US" sz="2400" b="1" dirty="0" smtClean="0">
              <a:solidFill>
                <a:schemeClr val="bg1"/>
              </a:solidFill>
            </a:endParaRPr>
          </a:p>
          <a:p>
            <a:pPr marL="801688" indent="-344488">
              <a:buFont typeface="Wingdings" panose="05000000000000000000" pitchFamily="2" charset="2"/>
              <a:buChar char="Ø"/>
            </a:pPr>
            <a:r>
              <a:rPr lang="en-US" sz="2400" b="1" dirty="0" smtClean="0">
                <a:solidFill>
                  <a:schemeClr val="bg1"/>
                </a:solidFill>
              </a:rPr>
              <a:t>Parent Meeting:  Discuss </a:t>
            </a:r>
            <a:r>
              <a:rPr lang="en-US" sz="2400" b="1" dirty="0">
                <a:solidFill>
                  <a:schemeClr val="bg1"/>
                </a:solidFill>
              </a:rPr>
              <a:t>c</a:t>
            </a:r>
            <a:r>
              <a:rPr lang="en-US" sz="2400" b="1" dirty="0" smtClean="0">
                <a:solidFill>
                  <a:schemeClr val="bg1"/>
                </a:solidFill>
              </a:rPr>
              <a:t>ookie </a:t>
            </a:r>
            <a:r>
              <a:rPr lang="en-US" sz="2400" b="1" dirty="0">
                <a:solidFill>
                  <a:schemeClr val="bg1"/>
                </a:solidFill>
              </a:rPr>
              <a:t>i</a:t>
            </a:r>
            <a:r>
              <a:rPr lang="en-US" sz="2400" b="1" dirty="0" smtClean="0">
                <a:solidFill>
                  <a:schemeClr val="bg1"/>
                </a:solidFill>
              </a:rPr>
              <a:t>nventory and communication, Girl Program, girl safety and financial responsibility</a:t>
            </a:r>
            <a:r>
              <a:rPr lang="en-US" sz="2400" b="1" i="1" dirty="0" smtClean="0">
                <a:solidFill>
                  <a:schemeClr val="bg1"/>
                </a:solidFill>
              </a:rPr>
              <a:t>.</a:t>
            </a:r>
          </a:p>
          <a:p>
            <a:pPr marL="801688" indent="-344488">
              <a:buFont typeface="Wingdings" panose="05000000000000000000" pitchFamily="2" charset="2"/>
              <a:buChar char="Ø"/>
            </a:pPr>
            <a:endParaRPr lang="en-US" sz="2400" b="1" i="1" dirty="0">
              <a:solidFill>
                <a:schemeClr val="bg1"/>
              </a:solidFill>
            </a:endParaRPr>
          </a:p>
          <a:p>
            <a:pPr marL="801688" indent="-344488">
              <a:buFont typeface="Wingdings" panose="05000000000000000000" pitchFamily="2" charset="2"/>
              <a:buChar char="Ø"/>
            </a:pPr>
            <a:r>
              <a:rPr lang="en-US" sz="2400" b="1" dirty="0" smtClean="0">
                <a:solidFill>
                  <a:schemeClr val="bg1"/>
                </a:solidFill>
              </a:rPr>
              <a:t>The Cookie Manual is great resource to help develop Parent and Girl cookie meetings. </a:t>
            </a:r>
          </a:p>
          <a:p>
            <a:pPr marL="801688" indent="-344488">
              <a:buFont typeface="Wingdings" panose="05000000000000000000" pitchFamily="2" charset="2"/>
              <a:buChar char="Ø"/>
            </a:pPr>
            <a:endParaRPr lang="en-US" sz="2400" b="1" i="1" dirty="0">
              <a:solidFill>
                <a:schemeClr val="bg1"/>
              </a:solidFill>
            </a:endParaRPr>
          </a:p>
          <a:p>
            <a:pPr marL="801688" indent="-344488">
              <a:buFont typeface="Wingdings" panose="05000000000000000000" pitchFamily="2" charset="2"/>
              <a:buChar char="Ø"/>
            </a:pPr>
            <a:r>
              <a:rPr lang="en-US" sz="2400" b="1" i="1" dirty="0" smtClean="0">
                <a:solidFill>
                  <a:schemeClr val="bg1"/>
                </a:solidFill>
              </a:rPr>
              <a:t>Product </a:t>
            </a:r>
            <a:r>
              <a:rPr lang="en-US" sz="2400" b="1" i="1" dirty="0">
                <a:solidFill>
                  <a:schemeClr val="bg1"/>
                </a:solidFill>
              </a:rPr>
              <a:t>Program Parent/Guardian Permission and Financial Responsibility </a:t>
            </a:r>
            <a:r>
              <a:rPr lang="en-US" sz="2400" b="1" i="1" dirty="0" smtClean="0">
                <a:solidFill>
                  <a:schemeClr val="bg1"/>
                </a:solidFill>
              </a:rPr>
              <a:t>Agreement </a:t>
            </a:r>
            <a:r>
              <a:rPr lang="en-US" sz="2400" b="1" dirty="0" smtClean="0">
                <a:solidFill>
                  <a:schemeClr val="bg1"/>
                </a:solidFill>
              </a:rPr>
              <a:t>is signed for each girl and kept on file with the troop.</a:t>
            </a:r>
            <a:endParaRPr lang="en-US" sz="2400" b="1" dirty="0">
              <a:solidFill>
                <a:schemeClr val="bg1"/>
              </a:solidFill>
            </a:endParaRPr>
          </a:p>
          <a:p>
            <a:pPr marL="801688" indent="-344488">
              <a:buFont typeface="Wingdings" panose="05000000000000000000" pitchFamily="2" charset="2"/>
              <a:buChar char="Ø"/>
            </a:pPr>
            <a:endParaRPr lang="en-US" sz="2400" b="1" i="1" dirty="0" smtClean="0">
              <a:solidFill>
                <a:schemeClr val="bg1"/>
              </a:solidFill>
            </a:endParaRPr>
          </a:p>
          <a:p>
            <a:pPr marL="457200" indent="-457200">
              <a:buFont typeface="Arial" pitchFamily="34" charset="0"/>
              <a:buChar char="•"/>
            </a:pPr>
            <a:endParaRPr lang="en-US" sz="2400" b="1" i="1" dirty="0">
              <a:solidFill>
                <a:schemeClr val="bg1"/>
              </a:solidFill>
            </a:endParaRPr>
          </a:p>
          <a:p>
            <a:pPr marL="457200" indent="-457200">
              <a:buFont typeface="Arial" pitchFamily="34" charset="0"/>
              <a:buChar char="•"/>
            </a:pPr>
            <a:endParaRPr lang="en-US" sz="2400" b="1" dirty="0" smtClean="0">
              <a:solidFill>
                <a:schemeClr val="bg1"/>
              </a:solidFill>
            </a:endParaRPr>
          </a:p>
          <a:p>
            <a:pPr marL="457200" indent="-457200">
              <a:buFont typeface="Arial" pitchFamily="34" charset="0"/>
              <a:buChar char="•"/>
            </a:pPr>
            <a:endParaRPr lang="en-US" sz="2400" b="1" dirty="0">
              <a:solidFill>
                <a:schemeClr val="bg1"/>
              </a:solidFill>
            </a:endParaRPr>
          </a:p>
        </p:txBody>
      </p:sp>
    </p:spTree>
    <p:extLst>
      <p:ext uri="{BB962C8B-B14F-4D97-AF65-F5344CB8AC3E}">
        <p14:creationId xmlns:p14="http://schemas.microsoft.com/office/powerpoint/2010/main" xmlns="" val="24165547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67470" y="288924"/>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Freeform 15"/>
          <p:cNvSpPr/>
          <p:nvPr/>
        </p:nvSpPr>
        <p:spPr>
          <a:xfrm>
            <a:off x="-304800" y="6138863"/>
            <a:ext cx="9788525" cy="1066800"/>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4BCE2"/>
              </a:solidFill>
            </a:endParaRPr>
          </a:p>
        </p:txBody>
      </p:sp>
      <p:sp>
        <p:nvSpPr>
          <p:cNvPr id="12" name="Freeform 11"/>
          <p:cNvSpPr>
            <a:spLocks/>
          </p:cNvSpPr>
          <p:nvPr/>
        </p:nvSpPr>
        <p:spPr bwMode="auto">
          <a:xfrm>
            <a:off x="360363" y="577850"/>
            <a:ext cx="4694237" cy="584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p>
        </p:txBody>
      </p:sp>
      <p:sp>
        <p:nvSpPr>
          <p:cNvPr id="13" name="TextBox 12"/>
          <p:cNvSpPr txBox="1"/>
          <p:nvPr/>
        </p:nvSpPr>
        <p:spPr>
          <a:xfrm>
            <a:off x="1143794" y="586533"/>
            <a:ext cx="3275012" cy="584200"/>
          </a:xfrm>
          <a:prstGeom prst="rect">
            <a:avLst/>
          </a:prstGeom>
          <a:noFill/>
        </p:spPr>
        <p:txBody>
          <a:bodyPr wrap="square">
            <a:spAutoFit/>
          </a:bodyPr>
          <a:lstStyle/>
          <a:p>
            <a:pPr fontAlgn="auto">
              <a:spcBef>
                <a:spcPts val="0"/>
              </a:spcBef>
              <a:spcAft>
                <a:spcPts val="0"/>
              </a:spcAft>
              <a:defRPr/>
            </a:pPr>
            <a:r>
              <a:rPr lang="en-US" sz="3200" b="1" dirty="0" smtClean="0">
                <a:solidFill>
                  <a:schemeClr val="bg1"/>
                </a:solidFill>
                <a:latin typeface="+mj-lt"/>
                <a:cs typeface="Omnes Bold"/>
              </a:rPr>
              <a:t>Troop Success! </a:t>
            </a:r>
            <a:endParaRPr lang="en-US" sz="3200" b="1" dirty="0">
              <a:solidFill>
                <a:schemeClr val="bg1"/>
              </a:solidFill>
              <a:latin typeface="+mj-lt"/>
              <a:ea typeface="+mn-ea"/>
              <a:cs typeface="Omnes Bold"/>
            </a:endParaRPr>
          </a:p>
        </p:txBody>
      </p:sp>
      <p:sp>
        <p:nvSpPr>
          <p:cNvPr id="2" name="TextBox 1"/>
          <p:cNvSpPr txBox="1"/>
          <p:nvPr/>
        </p:nvSpPr>
        <p:spPr>
          <a:xfrm>
            <a:off x="152400" y="1395442"/>
            <a:ext cx="9220200" cy="5632311"/>
          </a:xfrm>
          <a:prstGeom prst="rect">
            <a:avLst/>
          </a:prstGeom>
          <a:noFill/>
        </p:spPr>
        <p:txBody>
          <a:bodyPr wrap="square" rtlCol="0">
            <a:spAutoFit/>
          </a:bodyPr>
          <a:lstStyle/>
          <a:p>
            <a:r>
              <a:rPr lang="en-US" sz="2400" b="1" dirty="0" smtClean="0">
                <a:solidFill>
                  <a:schemeClr val="bg1"/>
                </a:solidFill>
              </a:rPr>
              <a:t>What girls need to do to participate in the Cookie Program:</a:t>
            </a:r>
          </a:p>
          <a:p>
            <a:endParaRPr lang="en-US" sz="2400" b="1" dirty="0" smtClean="0">
              <a:solidFill>
                <a:schemeClr val="bg1"/>
              </a:solidFill>
            </a:endParaRPr>
          </a:p>
          <a:p>
            <a:pPr marL="801688" indent="-344488">
              <a:buFont typeface="Wingdings" panose="05000000000000000000" pitchFamily="2" charset="2"/>
              <a:buChar char="Ø"/>
            </a:pPr>
            <a:r>
              <a:rPr lang="en-US" sz="2400" b="1" dirty="0" smtClean="0">
                <a:solidFill>
                  <a:schemeClr val="bg1"/>
                </a:solidFill>
              </a:rPr>
              <a:t>Girls must be registered for the current Girl Scout season.  This year, troops will not be able to add girls to eBudde. </a:t>
            </a:r>
            <a:endParaRPr lang="en-US" sz="2400" b="1" dirty="0">
              <a:solidFill>
                <a:schemeClr val="bg1"/>
              </a:solidFill>
            </a:endParaRPr>
          </a:p>
          <a:p>
            <a:pPr marL="801688" indent="-344488">
              <a:buFont typeface="Wingdings" panose="05000000000000000000" pitchFamily="2" charset="2"/>
              <a:buChar char="Ø"/>
            </a:pPr>
            <a:endParaRPr lang="en-US" sz="2400" b="1" i="1" dirty="0" smtClean="0">
              <a:solidFill>
                <a:schemeClr val="bg1"/>
              </a:solidFill>
            </a:endParaRPr>
          </a:p>
          <a:p>
            <a:pPr marL="801688" indent="-344488">
              <a:buFont typeface="Wingdings" panose="05000000000000000000" pitchFamily="2" charset="2"/>
              <a:buChar char="Ø"/>
            </a:pPr>
            <a:r>
              <a:rPr lang="en-US" sz="2400" b="1" dirty="0" smtClean="0">
                <a:solidFill>
                  <a:schemeClr val="bg1"/>
                </a:solidFill>
              </a:rPr>
              <a:t>Girls’ families have  </a:t>
            </a:r>
            <a:r>
              <a:rPr lang="en-US" sz="2400" b="1" dirty="0">
                <a:solidFill>
                  <a:schemeClr val="bg1"/>
                </a:solidFill>
              </a:rPr>
              <a:t>signed a  </a:t>
            </a:r>
            <a:r>
              <a:rPr lang="en-US" sz="2400" b="1" i="1" dirty="0">
                <a:solidFill>
                  <a:schemeClr val="bg1"/>
                </a:solidFill>
              </a:rPr>
              <a:t>Product Program Parent/Guardian Permission and Financial Responsibility </a:t>
            </a:r>
            <a:r>
              <a:rPr lang="en-US" sz="2400" b="1" i="1" dirty="0" smtClean="0">
                <a:solidFill>
                  <a:schemeClr val="bg1"/>
                </a:solidFill>
              </a:rPr>
              <a:t>Agreement </a:t>
            </a:r>
            <a:r>
              <a:rPr lang="en-US" sz="2400" b="1" dirty="0" smtClean="0">
                <a:solidFill>
                  <a:schemeClr val="bg1"/>
                </a:solidFill>
              </a:rPr>
              <a:t>(good for both Fall Product and Cookies). </a:t>
            </a:r>
          </a:p>
          <a:p>
            <a:pPr marL="801688" indent="-344488">
              <a:buFont typeface="Wingdings" panose="05000000000000000000" pitchFamily="2" charset="2"/>
              <a:buChar char="Ø"/>
            </a:pPr>
            <a:endParaRPr lang="en-US" sz="2400" b="1" dirty="0">
              <a:solidFill>
                <a:schemeClr val="bg1"/>
              </a:solidFill>
            </a:endParaRPr>
          </a:p>
          <a:p>
            <a:pPr marL="801688" indent="-344488">
              <a:buFont typeface="Wingdings" panose="05000000000000000000" pitchFamily="2" charset="2"/>
              <a:buChar char="Ø"/>
            </a:pPr>
            <a:r>
              <a:rPr lang="en-US" sz="2400" b="1" dirty="0" smtClean="0">
                <a:solidFill>
                  <a:schemeClr val="bg1"/>
                </a:solidFill>
              </a:rPr>
              <a:t>Girls and her Parent/Guardian have agreed to communicate cookie inventory status with Troops and turn money in weekly. </a:t>
            </a:r>
            <a:endParaRPr lang="en-US" sz="2400" b="1" dirty="0">
              <a:solidFill>
                <a:schemeClr val="bg1"/>
              </a:solidFill>
            </a:endParaRPr>
          </a:p>
          <a:p>
            <a:pPr marL="801688" indent="-344488">
              <a:buFont typeface="Wingdings" panose="05000000000000000000" pitchFamily="2" charset="2"/>
              <a:buChar char="Ø"/>
            </a:pPr>
            <a:endParaRPr lang="en-US" sz="2400" b="1" i="1" dirty="0" smtClean="0">
              <a:solidFill>
                <a:schemeClr val="bg1"/>
              </a:solidFill>
            </a:endParaRPr>
          </a:p>
          <a:p>
            <a:pPr marL="457200" indent="-457200">
              <a:buFont typeface="Arial" pitchFamily="34" charset="0"/>
              <a:buChar char="•"/>
            </a:pPr>
            <a:endParaRPr lang="en-US" sz="2400" b="1" i="1" dirty="0">
              <a:solidFill>
                <a:schemeClr val="bg1"/>
              </a:solidFill>
            </a:endParaRPr>
          </a:p>
          <a:p>
            <a:pPr marL="457200" indent="-457200">
              <a:buFont typeface="Arial" pitchFamily="34" charset="0"/>
              <a:buChar char="•"/>
            </a:pPr>
            <a:endParaRPr lang="en-US" sz="2400" b="1" dirty="0" smtClean="0">
              <a:solidFill>
                <a:schemeClr val="bg1"/>
              </a:solidFill>
            </a:endParaRPr>
          </a:p>
          <a:p>
            <a:pPr marL="457200" indent="-457200">
              <a:buFont typeface="Arial" pitchFamily="34" charset="0"/>
              <a:buChar char="•"/>
            </a:pPr>
            <a:endParaRPr lang="en-US" sz="2400" b="1" dirty="0">
              <a:solidFill>
                <a:schemeClr val="bg1"/>
              </a:solidFill>
            </a:endParaRPr>
          </a:p>
        </p:txBody>
      </p:sp>
    </p:spTree>
    <p:extLst>
      <p:ext uri="{BB962C8B-B14F-4D97-AF65-F5344CB8AC3E}">
        <p14:creationId xmlns:p14="http://schemas.microsoft.com/office/powerpoint/2010/main" xmlns="" val="30287804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7389" y="-239713"/>
            <a:ext cx="9786938" cy="7239001"/>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49353">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168275" y="95250"/>
            <a:ext cx="9540875" cy="3562350"/>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3110" y="256267"/>
            <a:ext cx="10887869" cy="6448426"/>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Freeform 15"/>
          <p:cNvSpPr/>
          <p:nvPr/>
        </p:nvSpPr>
        <p:spPr>
          <a:xfrm>
            <a:off x="-884238" y="5550426"/>
            <a:ext cx="10972800" cy="1536174"/>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2" name="Freeform 11"/>
          <p:cNvSpPr>
            <a:spLocks/>
          </p:cNvSpPr>
          <p:nvPr/>
        </p:nvSpPr>
        <p:spPr bwMode="auto">
          <a:xfrm>
            <a:off x="360363" y="577850"/>
            <a:ext cx="4694237" cy="584200"/>
          </a:xfrm>
          <a:custGeom>
            <a:avLst/>
            <a:gdLst>
              <a:gd name="T0" fmla="*/ 0 w 1860550"/>
              <a:gd name="T1" fmla="*/ 0 h 520700"/>
              <a:gd name="T2" fmla="*/ 96128 w 1860550"/>
              <a:gd name="T3" fmla="*/ 562827 h 520700"/>
              <a:gd name="T4" fmla="*/ 4614131 w 1860550"/>
              <a:gd name="T5" fmla="*/ 584200 h 520700"/>
              <a:gd name="T6" fmla="*/ 46942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13" name="TextBox 12"/>
          <p:cNvSpPr txBox="1"/>
          <p:nvPr/>
        </p:nvSpPr>
        <p:spPr>
          <a:xfrm>
            <a:off x="1143794" y="586533"/>
            <a:ext cx="3275012" cy="584200"/>
          </a:xfrm>
          <a:prstGeom prst="rect">
            <a:avLst/>
          </a:prstGeom>
          <a:noFill/>
        </p:spPr>
        <p:txBody>
          <a:bodyPr wrap="square">
            <a:spAutoFit/>
          </a:bodyPr>
          <a:lstStyle/>
          <a:p>
            <a:pPr>
              <a:defRPr/>
            </a:pPr>
            <a:r>
              <a:rPr lang="en-US" sz="3200" b="1" dirty="0" smtClean="0">
                <a:solidFill>
                  <a:prstClr val="white"/>
                </a:solidFill>
                <a:cs typeface="Omnes Bold"/>
              </a:rPr>
              <a:t>Selling Cookies!!!</a:t>
            </a:r>
            <a:endParaRPr lang="en-US" sz="3200" b="1" dirty="0">
              <a:solidFill>
                <a:prstClr val="white"/>
              </a:solidFill>
              <a:cs typeface="Omnes Bold"/>
            </a:endParaRPr>
          </a:p>
        </p:txBody>
      </p:sp>
      <p:sp>
        <p:nvSpPr>
          <p:cNvPr id="2" name="TextBox 1"/>
          <p:cNvSpPr txBox="1"/>
          <p:nvPr/>
        </p:nvSpPr>
        <p:spPr>
          <a:xfrm>
            <a:off x="360363" y="1967319"/>
            <a:ext cx="9012237" cy="1384995"/>
          </a:xfrm>
          <a:prstGeom prst="rect">
            <a:avLst/>
          </a:prstGeom>
          <a:noFill/>
        </p:spPr>
        <p:txBody>
          <a:bodyPr wrap="square" rtlCol="0">
            <a:spAutoFit/>
          </a:bodyPr>
          <a:lstStyle/>
          <a:p>
            <a:r>
              <a:rPr lang="en-US" sz="2000" b="1" dirty="0" smtClean="0">
                <a:solidFill>
                  <a:prstClr val="white"/>
                </a:solidFill>
              </a:rPr>
              <a:t>Sale Dates:</a:t>
            </a:r>
          </a:p>
          <a:p>
            <a:r>
              <a:rPr lang="en-US" sz="2000" b="1" dirty="0" smtClean="0">
                <a:solidFill>
                  <a:prstClr val="white"/>
                </a:solidFill>
              </a:rPr>
              <a:t>January 18- February 28</a:t>
            </a:r>
          </a:p>
          <a:p>
            <a:endParaRPr lang="en-US" sz="2000" b="1" dirty="0">
              <a:solidFill>
                <a:prstClr val="white"/>
              </a:solidFill>
            </a:endParaRPr>
          </a:p>
          <a:p>
            <a:r>
              <a:rPr lang="en-US" sz="2000" b="1" dirty="0" smtClean="0">
                <a:solidFill>
                  <a:prstClr val="white"/>
                </a:solidFill>
              </a:rPr>
              <a:t>Girls may promote the Cookie Sale prior to January 18 (i.e. Cookies are Coming</a:t>
            </a:r>
            <a:r>
              <a:rPr lang="en-US" sz="2400" b="1" dirty="0" smtClean="0">
                <a:solidFill>
                  <a:prstClr val="white"/>
                </a:solidFill>
              </a:rPr>
              <a:t>…) </a:t>
            </a:r>
          </a:p>
        </p:txBody>
      </p:sp>
    </p:spTree>
    <p:extLst>
      <p:ext uri="{BB962C8B-B14F-4D97-AF65-F5344CB8AC3E}">
        <p14:creationId xmlns:p14="http://schemas.microsoft.com/office/powerpoint/2010/main" xmlns="" val="32105389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292101" y="736916"/>
            <a:ext cx="9788525" cy="307975"/>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6D60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4BCE2"/>
              </a:solidFill>
            </a:endParaRPr>
          </a:p>
        </p:txBody>
      </p:sp>
      <p:sp>
        <p:nvSpPr>
          <p:cNvPr id="17" name="Freeform 16"/>
          <p:cNvSpPr/>
          <p:nvPr/>
        </p:nvSpPr>
        <p:spPr>
          <a:xfrm>
            <a:off x="-320675" y="-239713"/>
            <a:ext cx="9786938" cy="1000126"/>
          </a:xfrm>
          <a:custGeom>
            <a:avLst/>
            <a:gdLst>
              <a:gd name="connsiteX0" fmla="*/ 0 w 1860550"/>
              <a:gd name="connsiteY0" fmla="*/ 0 h 520700"/>
              <a:gd name="connsiteX1" fmla="*/ 38100 w 1860550"/>
              <a:gd name="connsiteY1" fmla="*/ 501650 h 520700"/>
              <a:gd name="connsiteX2" fmla="*/ 1828800 w 1860550"/>
              <a:gd name="connsiteY2" fmla="*/ 520700 h 520700"/>
              <a:gd name="connsiteX3" fmla="*/ 1860550 w 1860550"/>
              <a:gd name="connsiteY3" fmla="*/ 120650 h 520700"/>
              <a:gd name="connsiteX4" fmla="*/ 0 w 1860550"/>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0" h="520700">
                <a:moveTo>
                  <a:pt x="0" y="0"/>
                </a:moveTo>
                <a:lnTo>
                  <a:pt x="38100" y="501650"/>
                </a:lnTo>
                <a:lnTo>
                  <a:pt x="1828800" y="520700"/>
                </a:lnTo>
                <a:lnTo>
                  <a:pt x="1860550" y="120650"/>
                </a:lnTo>
                <a:lnTo>
                  <a:pt x="0" y="0"/>
                </a:lnTo>
                <a:close/>
              </a:path>
            </a:pathLst>
          </a:custGeom>
          <a:solidFill>
            <a:srgbClr val="F6904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Freeform 17"/>
          <p:cNvSpPr/>
          <p:nvPr/>
        </p:nvSpPr>
        <p:spPr>
          <a:xfrm>
            <a:off x="-168275" y="71438"/>
            <a:ext cx="9540875" cy="492125"/>
          </a:xfrm>
          <a:custGeom>
            <a:avLst/>
            <a:gdLst>
              <a:gd name="connsiteX0" fmla="*/ 127000 w 9541933"/>
              <a:gd name="connsiteY0" fmla="*/ 160867 h 491067"/>
              <a:gd name="connsiteX1" fmla="*/ 9533467 w 9541933"/>
              <a:gd name="connsiteY1" fmla="*/ 0 h 491067"/>
              <a:gd name="connsiteX2" fmla="*/ 9541933 w 9541933"/>
              <a:gd name="connsiteY2" fmla="*/ 491067 h 491067"/>
              <a:gd name="connsiteX3" fmla="*/ 0 w 9541933"/>
              <a:gd name="connsiteY3" fmla="*/ 237067 h 491067"/>
              <a:gd name="connsiteX4" fmla="*/ 127000 w 9541933"/>
              <a:gd name="connsiteY4" fmla="*/ 160867 h 49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933" h="491067">
                <a:moveTo>
                  <a:pt x="127000" y="160867"/>
                </a:moveTo>
                <a:lnTo>
                  <a:pt x="9533467" y="0"/>
                </a:lnTo>
                <a:lnTo>
                  <a:pt x="9541933" y="491067"/>
                </a:lnTo>
                <a:lnTo>
                  <a:pt x="0" y="237067"/>
                </a:lnTo>
                <a:lnTo>
                  <a:pt x="127000" y="160867"/>
                </a:lnTo>
                <a:close/>
              </a:path>
            </a:pathLst>
          </a:custGeom>
          <a:solidFill>
            <a:srgbClr val="5EBE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9"/>
          <p:cNvSpPr/>
          <p:nvPr/>
        </p:nvSpPr>
        <p:spPr>
          <a:xfrm>
            <a:off x="-168275" y="288925"/>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Freeform 13"/>
          <p:cNvSpPr>
            <a:spLocks/>
          </p:cNvSpPr>
          <p:nvPr/>
        </p:nvSpPr>
        <p:spPr bwMode="auto">
          <a:xfrm>
            <a:off x="360363" y="260350"/>
            <a:ext cx="8275637" cy="584200"/>
          </a:xfrm>
          <a:custGeom>
            <a:avLst/>
            <a:gdLst>
              <a:gd name="T0" fmla="*/ 0 w 1860550"/>
              <a:gd name="T1" fmla="*/ 0 h 520700"/>
              <a:gd name="T2" fmla="*/ 169467 w 1860550"/>
              <a:gd name="T3" fmla="*/ 562827 h 520700"/>
              <a:gd name="T4" fmla="*/ 8134415 w 1860550"/>
              <a:gd name="T5" fmla="*/ 584200 h 520700"/>
              <a:gd name="T6" fmla="*/ 8275637 w 1860550"/>
              <a:gd name="T7" fmla="*/ 135363 h 520700"/>
              <a:gd name="T8" fmla="*/ 0 w 1860550"/>
              <a:gd name="T9" fmla="*/ 0 h 520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550" h="520700">
                <a:moveTo>
                  <a:pt x="0" y="0"/>
                </a:moveTo>
                <a:lnTo>
                  <a:pt x="38100" y="501650"/>
                </a:lnTo>
                <a:lnTo>
                  <a:pt x="1828800" y="520700"/>
                </a:lnTo>
                <a:lnTo>
                  <a:pt x="1860550" y="120650"/>
                </a:lnTo>
                <a:lnTo>
                  <a:pt x="0" y="0"/>
                </a:lnTo>
                <a:close/>
              </a:path>
            </a:pathLst>
          </a:custGeom>
          <a:solidFill>
            <a:srgbClr val="DA64A3"/>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pPr>
              <a:defRPr/>
            </a:pPr>
            <a:endParaRPr lang="en-US" dirty="0">
              <a:solidFill>
                <a:prstClr val="black"/>
              </a:solidFill>
            </a:endParaRPr>
          </a:p>
        </p:txBody>
      </p:sp>
      <p:sp>
        <p:nvSpPr>
          <p:cNvPr id="26" name="TextBox 25"/>
          <p:cNvSpPr txBox="1"/>
          <p:nvPr/>
        </p:nvSpPr>
        <p:spPr>
          <a:xfrm>
            <a:off x="611188" y="260350"/>
            <a:ext cx="8299450" cy="646331"/>
          </a:xfrm>
          <a:prstGeom prst="rect">
            <a:avLst/>
          </a:prstGeom>
          <a:noFill/>
        </p:spPr>
        <p:txBody>
          <a:bodyPr wrap="square">
            <a:spAutoFit/>
          </a:bodyPr>
          <a:lstStyle/>
          <a:p>
            <a:pPr algn="ctr">
              <a:tabLst>
                <a:tab pos="1941513" algn="l"/>
              </a:tabLst>
              <a:defRPr/>
            </a:pPr>
            <a:r>
              <a:rPr lang="en-US" sz="3600" b="1" dirty="0" smtClean="0">
                <a:solidFill>
                  <a:prstClr val="white"/>
                </a:solidFill>
                <a:cs typeface="Omnes Bold"/>
              </a:rPr>
              <a:t>Two Gift of Caring Programs</a:t>
            </a:r>
            <a:endParaRPr lang="en-US" sz="3600" b="1" dirty="0">
              <a:solidFill>
                <a:prstClr val="white"/>
              </a:solidFill>
              <a:cs typeface="Omnes Bold"/>
            </a:endParaRPr>
          </a:p>
        </p:txBody>
      </p:sp>
      <p:sp>
        <p:nvSpPr>
          <p:cNvPr id="20" name="Freeform 19"/>
          <p:cNvSpPr/>
          <p:nvPr/>
        </p:nvSpPr>
        <p:spPr>
          <a:xfrm>
            <a:off x="-69056" y="923390"/>
            <a:ext cx="9659938" cy="549275"/>
          </a:xfrm>
          <a:custGeom>
            <a:avLst/>
            <a:gdLst>
              <a:gd name="connsiteX0" fmla="*/ 0 w 9660467"/>
              <a:gd name="connsiteY0" fmla="*/ 0 h 550333"/>
              <a:gd name="connsiteX1" fmla="*/ 9660467 w 9660467"/>
              <a:gd name="connsiteY1" fmla="*/ 237066 h 550333"/>
              <a:gd name="connsiteX2" fmla="*/ 9609667 w 9660467"/>
              <a:gd name="connsiteY2" fmla="*/ 550333 h 550333"/>
              <a:gd name="connsiteX3" fmla="*/ 0 w 9660467"/>
              <a:gd name="connsiteY3" fmla="*/ 474133 h 550333"/>
              <a:gd name="connsiteX4" fmla="*/ 0 w 9660467"/>
              <a:gd name="connsiteY4" fmla="*/ 0 h 55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0467" h="550333">
                <a:moveTo>
                  <a:pt x="0" y="0"/>
                </a:moveTo>
                <a:lnTo>
                  <a:pt x="9660467" y="237066"/>
                </a:lnTo>
                <a:lnTo>
                  <a:pt x="9609667" y="550333"/>
                </a:lnTo>
                <a:lnTo>
                  <a:pt x="0" y="474133"/>
                </a:lnTo>
                <a:lnTo>
                  <a:pt x="0" y="0"/>
                </a:lnTo>
                <a:close/>
              </a:path>
            </a:pathLst>
          </a:custGeom>
          <a:solidFill>
            <a:srgbClr val="059D3E">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smtClean="0">
                <a:solidFill>
                  <a:prstClr val="white"/>
                </a:solidFill>
              </a:rPr>
              <a:t>Council Gift of Caring</a:t>
            </a:r>
            <a:endParaRPr lang="en-US" sz="2800" b="1" dirty="0">
              <a:solidFill>
                <a:prstClr val="white"/>
              </a:solidFill>
            </a:endParaRPr>
          </a:p>
        </p:txBody>
      </p:sp>
      <p:sp>
        <p:nvSpPr>
          <p:cNvPr id="2" name="TextBox 1"/>
          <p:cNvSpPr txBox="1"/>
          <p:nvPr/>
        </p:nvSpPr>
        <p:spPr>
          <a:xfrm>
            <a:off x="360362" y="1603310"/>
            <a:ext cx="8707437" cy="4401205"/>
          </a:xfrm>
          <a:prstGeom prst="rect">
            <a:avLst/>
          </a:prstGeom>
          <a:noFill/>
        </p:spPr>
        <p:txBody>
          <a:bodyPr wrap="square" rtlCol="0">
            <a:spAutoFit/>
          </a:bodyPr>
          <a:lstStyle/>
          <a:p>
            <a:pPr marL="342900" indent="-342900">
              <a:buFont typeface="Arial" pitchFamily="34" charset="0"/>
              <a:buChar char="•"/>
            </a:pPr>
            <a:r>
              <a:rPr lang="en-US" sz="2000" b="1" dirty="0" smtClean="0">
                <a:solidFill>
                  <a:prstClr val="black"/>
                </a:solidFill>
              </a:rPr>
              <a:t>A ‘virtual’ Gift of Caring option;  Council handles all the details.</a:t>
            </a:r>
          </a:p>
          <a:p>
            <a:pPr marL="342900" indent="-342900">
              <a:buFont typeface="Arial" pitchFamily="34" charset="0"/>
              <a:buChar char="•"/>
            </a:pPr>
            <a:endParaRPr lang="en-US" sz="2000" b="1" dirty="0" smtClean="0">
              <a:solidFill>
                <a:prstClr val="black"/>
              </a:solidFill>
            </a:endParaRPr>
          </a:p>
          <a:p>
            <a:pPr marL="342900" indent="-342900">
              <a:buFont typeface="Arial" pitchFamily="34" charset="0"/>
              <a:buChar char="•"/>
            </a:pPr>
            <a:r>
              <a:rPr lang="en-US" sz="2000" b="1" dirty="0" smtClean="0">
                <a:solidFill>
                  <a:prstClr val="black"/>
                </a:solidFill>
              </a:rPr>
              <a:t>Purchases are recorded and money is collected at the time of purchase.</a:t>
            </a:r>
          </a:p>
          <a:p>
            <a:pPr marL="342900" indent="-342900">
              <a:buFont typeface="Arial" pitchFamily="34" charset="0"/>
              <a:buChar char="•"/>
            </a:pPr>
            <a:endParaRPr lang="en-US" sz="2000" b="1" dirty="0">
              <a:solidFill>
                <a:prstClr val="black"/>
              </a:solidFill>
            </a:endParaRPr>
          </a:p>
          <a:p>
            <a:pPr marL="342900" indent="-342900">
              <a:buFont typeface="Arial" pitchFamily="34" charset="0"/>
              <a:buChar char="•"/>
            </a:pPr>
            <a:r>
              <a:rPr lang="en-US" sz="2000" b="1" dirty="0" smtClean="0">
                <a:solidFill>
                  <a:prstClr val="black"/>
                </a:solidFill>
              </a:rPr>
              <a:t>Troop Product Managers record the transaction in the C_GOC column in </a:t>
            </a:r>
            <a:r>
              <a:rPr lang="en-US" sz="2000" b="1" dirty="0" err="1" smtClean="0">
                <a:solidFill>
                  <a:prstClr val="black"/>
                </a:solidFill>
              </a:rPr>
              <a:t>eBudde</a:t>
            </a:r>
            <a:r>
              <a:rPr lang="en-US" sz="2000" b="1" dirty="0" smtClean="0">
                <a:solidFill>
                  <a:prstClr val="black"/>
                </a:solidFill>
              </a:rPr>
              <a:t>.</a:t>
            </a:r>
          </a:p>
          <a:p>
            <a:pPr marL="342900" indent="-342900">
              <a:buFont typeface="Arial" pitchFamily="34" charset="0"/>
              <a:buChar char="•"/>
            </a:pPr>
            <a:endParaRPr lang="en-US" sz="2000" b="1" dirty="0">
              <a:solidFill>
                <a:prstClr val="black"/>
              </a:solidFill>
            </a:endParaRPr>
          </a:p>
          <a:p>
            <a:pPr marL="342900" indent="-342900">
              <a:buFont typeface="Arial" pitchFamily="34" charset="0"/>
              <a:buChar char="•"/>
            </a:pPr>
            <a:r>
              <a:rPr lang="en-US" sz="2000" b="1" dirty="0" smtClean="0">
                <a:solidFill>
                  <a:prstClr val="black"/>
                </a:solidFill>
              </a:rPr>
              <a:t>Council donates cookies to:</a:t>
            </a:r>
          </a:p>
          <a:p>
            <a:pPr marL="800100" lvl="1" indent="-342900">
              <a:buFont typeface="Wingdings" pitchFamily="2" charset="2"/>
              <a:buChar char="Ø"/>
            </a:pPr>
            <a:r>
              <a:rPr lang="en-US" sz="2000" b="1" dirty="0" smtClean="0">
                <a:solidFill>
                  <a:prstClr val="black"/>
                </a:solidFill>
              </a:rPr>
              <a:t>Local Food Banks including St. Mary's Foodbank, St. Vincent de </a:t>
            </a:r>
            <a:r>
              <a:rPr lang="en-US" sz="2000" b="1" dirty="0" err="1" smtClean="0">
                <a:solidFill>
                  <a:prstClr val="black"/>
                </a:solidFill>
              </a:rPr>
              <a:t>Pauls</a:t>
            </a:r>
            <a:r>
              <a:rPr lang="en-US" sz="2000" b="1" dirty="0" smtClean="0">
                <a:solidFill>
                  <a:prstClr val="black"/>
                </a:solidFill>
              </a:rPr>
              <a:t>, and United Foodbank.</a:t>
            </a:r>
          </a:p>
          <a:p>
            <a:pPr marL="800100" lvl="1" indent="-342900">
              <a:buFont typeface="Wingdings" pitchFamily="2" charset="2"/>
              <a:buChar char="Ø"/>
            </a:pPr>
            <a:r>
              <a:rPr lang="en-US" sz="2000" b="1" dirty="0" smtClean="0">
                <a:solidFill>
                  <a:prstClr val="black"/>
                </a:solidFill>
              </a:rPr>
              <a:t>The USO and Packages from Home</a:t>
            </a:r>
          </a:p>
          <a:p>
            <a:endParaRPr lang="en-US" sz="2000" b="1" dirty="0">
              <a:solidFill>
                <a:prstClr val="black"/>
              </a:solidFill>
            </a:endParaRPr>
          </a:p>
          <a:p>
            <a:pPr algn="ctr"/>
            <a:r>
              <a:rPr lang="en-US" sz="2000" b="1" i="1" dirty="0" smtClean="0">
                <a:solidFill>
                  <a:prstClr val="black"/>
                </a:solidFill>
              </a:rPr>
              <a:t>Troops do not take possession of the product; Council handles cookie distribution.</a:t>
            </a:r>
          </a:p>
          <a:p>
            <a:endParaRPr lang="en-US" sz="2000" b="1" dirty="0">
              <a:solidFill>
                <a:prstClr val="black"/>
              </a:solidFill>
            </a:endParaRPr>
          </a:p>
        </p:txBody>
      </p:sp>
    </p:spTree>
    <p:extLst>
      <p:ext uri="{BB962C8B-B14F-4D97-AF65-F5344CB8AC3E}">
        <p14:creationId xmlns:p14="http://schemas.microsoft.com/office/powerpoint/2010/main" xmlns="" val="31938474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3210</Words>
  <Application>Microsoft Office PowerPoint</Application>
  <PresentationFormat>On-screen Show (4:3)</PresentationFormat>
  <Paragraphs>433</Paragraphs>
  <Slides>49</Slides>
  <Notes>40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Digital Order Card 2.0</vt:lpstr>
      <vt:lpstr>Digital Order Card 2.0 </vt:lpstr>
      <vt:lpstr>Digital Order Card 2.0 </vt:lpstr>
      <vt:lpstr>Digital Order Card 2.0 </vt:lpstr>
      <vt:lpstr>Digital Order Card 2.0 </vt:lpstr>
      <vt:lpstr>Digital Order Card 2.0 </vt:lpstr>
      <vt:lpstr>Digital Order Card 2.0 </vt:lpstr>
      <vt:lpstr>Digital Order Card 2.0 </vt:lpstr>
      <vt:lpstr>Digital Order Card 2.0 </vt:lpstr>
      <vt:lpstr>Digital Order Card 2.0 </vt:lpstr>
      <vt:lpstr>Digital Order Card 2.0</vt:lpstr>
      <vt:lpstr>Digital Order Card 2.0 </vt:lpstr>
      <vt:lpstr>Digital Order Card 2.0 </vt:lpstr>
      <vt:lpstr>Digital Order Card 2.0</vt:lpstr>
      <vt:lpstr>eBudde Info</vt:lpstr>
      <vt:lpstr>eBudde Info</vt:lpstr>
      <vt:lpstr>eBudde Info</vt:lpstr>
      <vt:lpstr>eBudde Info</vt:lpstr>
      <vt:lpstr>eBudde Info</vt:lpstr>
      <vt:lpstr>eBudde Info</vt:lpstr>
      <vt:lpstr>eBudde Info</vt:lpstr>
      <vt:lpstr>eBudde Info</vt:lpstr>
      <vt:lpstr>eBudde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dc:creator>
  <cp:lastModifiedBy>Holly</cp:lastModifiedBy>
  <cp:revision>10</cp:revision>
  <dcterms:created xsi:type="dcterms:W3CDTF">2015-11-16T01:24:07Z</dcterms:created>
  <dcterms:modified xsi:type="dcterms:W3CDTF">2015-11-16T02:24:50Z</dcterms:modified>
</cp:coreProperties>
</file>